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15"/>
  </p:notesMasterIdLst>
  <p:sldIdLst>
    <p:sldId id="256" r:id="rId4"/>
    <p:sldId id="266" r:id="rId5"/>
    <p:sldId id="268" r:id="rId6"/>
    <p:sldId id="270" r:id="rId7"/>
    <p:sldId id="285" r:id="rId8"/>
    <p:sldId id="1160" r:id="rId9"/>
    <p:sldId id="292" r:id="rId10"/>
    <p:sldId id="278" r:id="rId11"/>
    <p:sldId id="272" r:id="rId12"/>
    <p:sldId id="282" r:id="rId13"/>
    <p:sldId id="351" r:id="rId14"/>
  </p:sldIdLst>
  <p:sldSz cx="12192000" cy="6858000"/>
  <p:notesSz cx="7010400" cy="92964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108" d="100"/>
          <a:sy n="108" d="100"/>
        </p:scale>
        <p:origin x="51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5D118-B47D-4800-A6EC-095BA22E0208}" type="datetimeFigureOut">
              <a:rPr lang="en-GB" smtClean="0"/>
              <a:t>02/02/2024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3575"/>
            <a:ext cx="5607050" cy="36607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AF1DD0-380B-4F28-AEF7-0D98D26A584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3650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M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76CDE4-0B8C-4A80-9069-FF23C3070B00}" type="slidenum">
              <a:rPr lang="en-MT" smtClean="0"/>
              <a:t>6</a:t>
            </a:fld>
            <a:endParaRPr lang="en-MT"/>
          </a:p>
        </p:txBody>
      </p:sp>
    </p:spTree>
    <p:extLst>
      <p:ext uri="{BB962C8B-B14F-4D97-AF65-F5344CB8AC3E}">
        <p14:creationId xmlns:p14="http://schemas.microsoft.com/office/powerpoint/2010/main" val="38671917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>
            <a:extLst>
              <a:ext uri="{FF2B5EF4-FFF2-40B4-BE49-F238E27FC236}">
                <a16:creationId xmlns:a16="http://schemas.microsoft.com/office/drawing/2014/main" id="{71D2911C-E94F-8C39-2AC7-58EC8B8CEC5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>
            <a:extLst>
              <a:ext uri="{FF2B5EF4-FFF2-40B4-BE49-F238E27FC236}">
                <a16:creationId xmlns:a16="http://schemas.microsoft.com/office/drawing/2014/main" id="{8C8EE28E-9271-9156-8EB1-723FFC1F22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it-IT">
                <a:latin typeface="Arial" panose="020B0604020202020204" pitchFamily="34" charset="0"/>
              </a:rPr>
              <a:t>Protection – Trabnsil</a:t>
            </a:r>
          </a:p>
          <a:p>
            <a:r>
              <a:rPr lang="en-US" altLang="it-IT">
                <a:latin typeface="Arial" panose="020B0604020202020204" pitchFamily="34" charset="0"/>
              </a:rPr>
              <a:t>Mosfet for low thermal dissipation</a:t>
            </a:r>
          </a:p>
          <a:p>
            <a:r>
              <a:rPr lang="en-US" altLang="it-IT">
                <a:latin typeface="Arial" panose="020B0604020202020204" pitchFamily="34" charset="0"/>
              </a:rPr>
              <a:t>Ip cover</a:t>
            </a:r>
          </a:p>
          <a:p>
            <a:r>
              <a:rPr lang="en-US" altLang="it-IT">
                <a:latin typeface="Arial" panose="020B0604020202020204" pitchFamily="34" charset="0"/>
              </a:rPr>
              <a:t>LED indication</a:t>
            </a:r>
          </a:p>
          <a:p>
            <a:r>
              <a:rPr lang="en-US" altLang="it-IT">
                <a:latin typeface="Arial" panose="020B0604020202020204" pitchFamily="34" charset="0"/>
              </a:rPr>
              <a:t>Screw with captive clamp</a:t>
            </a:r>
          </a:p>
          <a:p>
            <a:endParaRPr lang="en-US" altLang="it-IT">
              <a:latin typeface="Arial" panose="020B0604020202020204" pitchFamily="34" charset="0"/>
            </a:endParaRPr>
          </a:p>
        </p:txBody>
      </p:sp>
      <p:sp>
        <p:nvSpPr>
          <p:cNvPr id="22532" name="Slide Number Placeholder 3">
            <a:extLst>
              <a:ext uri="{FF2B5EF4-FFF2-40B4-BE49-F238E27FC236}">
                <a16:creationId xmlns:a16="http://schemas.microsoft.com/office/drawing/2014/main" id="{ABC9FEEF-9D68-6019-4358-39C75AF731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A93223B-F370-40D5-8F5E-8A55A85D07D1}" type="slidenum">
              <a:rPr lang="it-IT" altLang="it-IT" smtClean="0"/>
              <a:pPr/>
              <a:t>7</a:t>
            </a:fld>
            <a:endParaRPr lang="it-IT" alt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AE12EDD4-961D-BA9D-770A-0A6EAA35ABB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950DEE3-FAF0-400B-989F-2B703ED3E0D7}" type="slidenum">
              <a:rPr lang="it-IT" altLang="en-US" sz="1100" smtClean="0"/>
              <a:pPr>
                <a:spcBef>
                  <a:spcPct val="0"/>
                </a:spcBef>
              </a:pPr>
              <a:t>9</a:t>
            </a:fld>
            <a:endParaRPr lang="it-IT" altLang="en-US" sz="11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D075E2F3-B069-06C8-69F6-9F311A397D5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9575" y="698500"/>
            <a:ext cx="6194425" cy="3484563"/>
          </a:xfrm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5943E3BD-1B18-F508-92AF-C42059B89F1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>
            <a:extLst>
              <a:ext uri="{FF2B5EF4-FFF2-40B4-BE49-F238E27FC236}">
                <a16:creationId xmlns:a16="http://schemas.microsoft.com/office/drawing/2014/main" id="{B537DD99-7939-43A4-4CEB-58241C355F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8F493EA-9DBC-4C41-8120-8EEC3AC652A3}" type="slidenum">
              <a:rPr lang="it-IT" altLang="en-US" sz="1100" smtClean="0"/>
              <a:pPr>
                <a:spcBef>
                  <a:spcPct val="0"/>
                </a:spcBef>
              </a:pPr>
              <a:t>10</a:t>
            </a:fld>
            <a:endParaRPr lang="it-IT" altLang="en-US" sz="1100"/>
          </a:p>
        </p:txBody>
      </p:sp>
      <p:sp>
        <p:nvSpPr>
          <p:cNvPr id="37891" name="Rectangle 2">
            <a:extLst>
              <a:ext uri="{FF2B5EF4-FFF2-40B4-BE49-F238E27FC236}">
                <a16:creationId xmlns:a16="http://schemas.microsoft.com/office/drawing/2014/main" id="{932CC83C-4675-CC02-3CDD-CA204988D7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9575" y="698500"/>
            <a:ext cx="6194425" cy="3484563"/>
          </a:xfrm>
          <a:ln/>
        </p:spPr>
      </p:sp>
      <p:sp>
        <p:nvSpPr>
          <p:cNvPr id="37892" name="Rectangle 3">
            <a:extLst>
              <a:ext uri="{FF2B5EF4-FFF2-40B4-BE49-F238E27FC236}">
                <a16:creationId xmlns:a16="http://schemas.microsoft.com/office/drawing/2014/main" id="{FAC4A663-852A-C80B-7521-B29C0B39392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 descr="Immagine che contiene natura&#10;&#10;Descrizione generata automaticamente">
            <a:extLst>
              <a:ext uri="{FF2B5EF4-FFF2-40B4-BE49-F238E27FC236}">
                <a16:creationId xmlns:a16="http://schemas.microsoft.com/office/drawing/2014/main" id="{2E34CB3A-7B9E-259C-EF16-AC5E78F437E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" y="0"/>
            <a:ext cx="12189973" cy="6858000"/>
          </a:xfrm>
          <a:prstGeom prst="rect">
            <a:avLst/>
          </a:prstGeom>
        </p:spPr>
      </p:pic>
      <p:pic>
        <p:nvPicPr>
          <p:cNvPr id="10" name="Immagine 9">
            <a:extLst>
              <a:ext uri="{FF2B5EF4-FFF2-40B4-BE49-F238E27FC236}">
                <a16:creationId xmlns:a16="http://schemas.microsoft.com/office/drawing/2014/main" id="{C864C15C-0BC6-3D29-920D-B405BF14810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9200" y="360000"/>
            <a:ext cx="684000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2014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6">
            <a:extLst>
              <a:ext uri="{FF2B5EF4-FFF2-40B4-BE49-F238E27FC236}">
                <a16:creationId xmlns:a16="http://schemas.microsoft.com/office/drawing/2014/main" id="{B7B2BC3C-FE43-B3CB-B9D6-3246E17DA568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3718" y="831644"/>
            <a:ext cx="12168000" cy="0"/>
          </a:xfrm>
          <a:prstGeom prst="line">
            <a:avLst/>
          </a:prstGeom>
          <a:noFill/>
          <a:ln w="25400">
            <a:solidFill>
              <a:srgbClr val="1943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8" name="Picture 19" descr="logo">
            <a:extLst>
              <a:ext uri="{FF2B5EF4-FFF2-40B4-BE49-F238E27FC236}">
                <a16:creationId xmlns:a16="http://schemas.microsoft.com/office/drawing/2014/main" id="{7C4B23A9-B5CD-5A7B-CA2E-D57DBB4DC7E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488" y="74407"/>
            <a:ext cx="679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52991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6511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1018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it-IT" dirty="0"/>
              <a:t>Fare clic per modificare lo stile del titolo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it-IT" dirty="0"/>
              <a:t>Fare clic per modificare lo stile del sottotitolo dello schema</a:t>
            </a:r>
          </a:p>
        </p:txBody>
      </p:sp>
    </p:spTree>
    <p:extLst>
      <p:ext uri="{BB962C8B-B14F-4D97-AF65-F5344CB8AC3E}">
        <p14:creationId xmlns:p14="http://schemas.microsoft.com/office/powerpoint/2010/main" val="696013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0130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Line 16">
            <a:extLst>
              <a:ext uri="{FF2B5EF4-FFF2-40B4-BE49-F238E27FC236}">
                <a16:creationId xmlns:a16="http://schemas.microsoft.com/office/drawing/2014/main" id="{37A30648-17FB-88B4-A032-0189DBF8C256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23718" y="831644"/>
            <a:ext cx="12168000" cy="0"/>
          </a:xfrm>
          <a:prstGeom prst="line">
            <a:avLst/>
          </a:prstGeom>
          <a:noFill/>
          <a:ln w="25400">
            <a:solidFill>
              <a:srgbClr val="194365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it-IT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9" name="Picture 19" descr="logo">
            <a:extLst>
              <a:ext uri="{FF2B5EF4-FFF2-40B4-BE49-F238E27FC236}">
                <a16:creationId xmlns:a16="http://schemas.microsoft.com/office/drawing/2014/main" id="{D7733E0B-3CBA-C2AF-F5D8-D2B464D3343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9488" y="74407"/>
            <a:ext cx="679450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>
            <a:extLst>
              <a:ext uri="{FF2B5EF4-FFF2-40B4-BE49-F238E27FC236}">
                <a16:creationId xmlns:a16="http://schemas.microsoft.com/office/drawing/2014/main" id="{953CAE96-BC64-B827-6DDA-3418C654F95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73062" y="6453188"/>
            <a:ext cx="2956734" cy="4032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en-US" sz="1000" dirty="0">
                <a:solidFill>
                  <a:srgbClr val="000000"/>
                </a:solidFill>
                <a:ea typeface="Arial Unicode MS" pitchFamily="34" charset="-128"/>
              </a:rPr>
              <a:t>Logan MacWebb – Winter 2024</a:t>
            </a:r>
            <a:endParaRPr lang="it-IT" altLang="en-US" sz="1000" b="1" dirty="0">
              <a:solidFill>
                <a:srgbClr val="000000"/>
              </a:solidFill>
              <a:ea typeface="Arial Unicode MS" pitchFamily="34" charset="-128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90EF1CA6-E675-6ABD-56C2-ED74145A3C3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922285" y="6453187"/>
            <a:ext cx="6352673" cy="4032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altLang="en-US" sz="1000" b="1" dirty="0">
                <a:solidFill>
                  <a:srgbClr val="000000"/>
                </a:solidFill>
                <a:ea typeface="Arial Unicode MS" pitchFamily="34" charset="-128"/>
              </a:rPr>
              <a:t>RM1D Series DC SSR Expansion – New 3 Amp DC Model</a:t>
            </a: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D25C3584-A0F9-6AFD-CB24-9C1D8860132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73590" y="6463213"/>
            <a:ext cx="545348" cy="403225"/>
          </a:xfrm>
          <a:prstGeom prst="rect">
            <a:avLst/>
          </a:prstGeom>
          <a:noFill/>
          <a:ln>
            <a:noFill/>
          </a:ln>
        </p:spPr>
        <p:txBody>
          <a:bodyPr lIns="90000" tIns="46800" rIns="90000" bIns="468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008CB5E-FBED-430D-94A6-0C97913B7E36}" type="slidenum">
              <a:rPr lang="it-IT" altLang="en-US" sz="1000" b="1" smtClean="0">
                <a:solidFill>
                  <a:srgbClr val="000000"/>
                </a:solidFill>
                <a:ea typeface="Arial Unicode MS" pitchFamily="34" charset="-128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lang="it-IT" altLang="en-US" sz="1000" b="1" dirty="0">
              <a:solidFill>
                <a:srgbClr val="000000"/>
              </a:solidFill>
              <a:ea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69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7" r:id="rId4"/>
    <p:sldLayoutId id="2147483658" r:id="rId5"/>
    <p:sldLayoutId id="2147483659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">
            <a:extLst>
              <a:ext uri="{FF2B5EF4-FFF2-40B4-BE49-F238E27FC236}">
                <a16:creationId xmlns:a16="http://schemas.microsoft.com/office/drawing/2014/main" id="{4910F095-1182-96F9-A11E-19BE28349D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2486" y="6084358"/>
            <a:ext cx="45640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altLang="it-IT" sz="1400" dirty="0">
                <a:solidFill>
                  <a:schemeClr val="bg1"/>
                </a:solidFill>
              </a:rPr>
              <a:t>Winter 2024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D61D724-0903-2579-8158-A77845908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11550" y="2825221"/>
            <a:ext cx="9374819" cy="1436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it-IT" altLang="it-IT" sz="4400" b="1" dirty="0">
                <a:solidFill>
                  <a:schemeClr val="bg1"/>
                </a:solidFill>
              </a:rPr>
              <a:t>RM1D Series DC SSR Expansion</a:t>
            </a:r>
          </a:p>
          <a:p>
            <a:pPr algn="ctr" eaLnBrk="1" hangingPunct="1"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r>
              <a:rPr lang="it-IT" altLang="it-IT" sz="3200" b="1" dirty="0">
                <a:solidFill>
                  <a:schemeClr val="bg1"/>
                </a:solidFill>
              </a:rPr>
              <a:t>New 3 Amp DC Model – RM1D060D3</a:t>
            </a:r>
          </a:p>
        </p:txBody>
      </p:sp>
    </p:spTree>
    <p:extLst>
      <p:ext uri="{BB962C8B-B14F-4D97-AF65-F5344CB8AC3E}">
        <p14:creationId xmlns:p14="http://schemas.microsoft.com/office/powerpoint/2010/main" val="21772600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>
            <a:extLst>
              <a:ext uri="{FF2B5EF4-FFF2-40B4-BE49-F238E27FC236}">
                <a16:creationId xmlns:a16="http://schemas.microsoft.com/office/drawing/2014/main" id="{F688D1E1-3FBC-2E74-E6B9-2380E371DC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139" y="74613"/>
            <a:ext cx="1538287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 b="1">
                <a:solidFill>
                  <a:schemeClr val="bg1"/>
                </a:solidFill>
              </a:rPr>
              <a:t>The Market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8B18DFDF-6AC3-FB16-9990-A701E5BB31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4150" y="1052513"/>
            <a:ext cx="932338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GB" altLang="en-US" b="1"/>
              <a:t>Marketing Tools</a:t>
            </a:r>
            <a:endParaRPr lang="it-IT" altLang="en-US" b="1"/>
          </a:p>
        </p:txBody>
      </p:sp>
      <p:sp>
        <p:nvSpPr>
          <p:cNvPr id="36869" name="Text Box 2">
            <a:extLst>
              <a:ext uri="{FF2B5EF4-FFF2-40B4-BE49-F238E27FC236}">
                <a16:creationId xmlns:a16="http://schemas.microsoft.com/office/drawing/2014/main" id="{35B57141-7A9F-D5EC-FA46-B01C48D8A4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19238" y="1643063"/>
            <a:ext cx="4037012" cy="360098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u="sng" dirty="0"/>
              <a:t>Updated Product Brochure</a:t>
            </a:r>
            <a:endParaRPr lang="it-IT" altLang="en-US" dirty="0"/>
          </a:p>
          <a:p>
            <a:pPr eaLnBrk="1" hangingPunct="1"/>
            <a:endParaRPr lang="it-IT" altLang="en-US" dirty="0"/>
          </a:p>
          <a:p>
            <a:pPr eaLnBrk="1" hangingPunct="1"/>
            <a:r>
              <a:rPr lang="it-IT" altLang="en-US" dirty="0"/>
              <a:t>Reference no.: </a:t>
            </a:r>
            <a:endParaRPr lang="nn-NO" altLang="en-US" dirty="0"/>
          </a:p>
          <a:p>
            <a:endParaRPr lang="it-IT" altLang="it-IT" dirty="0"/>
          </a:p>
          <a:p>
            <a:r>
              <a:rPr lang="en-GB" sz="1600" b="0" i="0" u="none" strike="noStrike" baseline="0" dirty="0">
                <a:solidFill>
                  <a:srgbClr val="221E1F"/>
                </a:solidFill>
                <a:latin typeface="+mn-lt"/>
              </a:rPr>
              <a:t>3822070200 - 03 </a:t>
            </a:r>
          </a:p>
          <a:p>
            <a:r>
              <a:rPr lang="en-GB" sz="1600" b="0" i="0" u="none" strike="noStrike" baseline="0" dirty="0">
                <a:solidFill>
                  <a:srgbClr val="221E1F"/>
                </a:solidFill>
                <a:latin typeface="+mn-lt"/>
              </a:rPr>
              <a:t>BRO RM1D ENG 09/23</a:t>
            </a:r>
          </a:p>
          <a:p>
            <a:r>
              <a:rPr lang="en-GB" sz="1600" b="0" i="0" u="none" strike="noStrike" baseline="0" dirty="0">
                <a:solidFill>
                  <a:srgbClr val="221E1F"/>
                </a:solidFill>
                <a:latin typeface="+mn-lt"/>
              </a:rPr>
              <a:t>BRO RM1D ITA 09/23</a:t>
            </a:r>
          </a:p>
          <a:p>
            <a:r>
              <a:rPr lang="en-GB" sz="1600" b="0" i="0" u="none" strike="noStrike" baseline="0" dirty="0">
                <a:solidFill>
                  <a:srgbClr val="221E1F"/>
                </a:solidFill>
                <a:latin typeface="+mn-lt"/>
              </a:rPr>
              <a:t>BRO RM1D ESP 09/23</a:t>
            </a:r>
          </a:p>
          <a:p>
            <a:pPr eaLnBrk="1" hangingPunct="1"/>
            <a:endParaRPr lang="nn-NO" altLang="it-IT" sz="1400" i="1" dirty="0"/>
          </a:p>
          <a:p>
            <a:pPr eaLnBrk="1" hangingPunct="1"/>
            <a:endParaRPr lang="nn-NO" altLang="it-IT" sz="1400" i="1" dirty="0"/>
          </a:p>
          <a:p>
            <a:pPr eaLnBrk="1" hangingPunct="1"/>
            <a:endParaRPr lang="nn-NO" altLang="it-IT" sz="1400" i="1" dirty="0"/>
          </a:p>
          <a:p>
            <a:pPr eaLnBrk="1" hangingPunct="1"/>
            <a:endParaRPr lang="nn-NO" altLang="it-IT" sz="1400" i="1" dirty="0"/>
          </a:p>
          <a:p>
            <a:pPr eaLnBrk="1" hangingPunct="1"/>
            <a:endParaRPr lang="nn-NO" altLang="it-IT" sz="1400" i="1" dirty="0"/>
          </a:p>
          <a:p>
            <a:pPr eaLnBrk="1" hangingPunct="1"/>
            <a:endParaRPr lang="en-GB" altLang="it-IT" sz="1400" i="1" dirty="0"/>
          </a:p>
        </p:txBody>
      </p:sp>
      <p:pic>
        <p:nvPicPr>
          <p:cNvPr id="36870" name="Immagine 2">
            <a:extLst>
              <a:ext uri="{FF2B5EF4-FFF2-40B4-BE49-F238E27FC236}">
                <a16:creationId xmlns:a16="http://schemas.microsoft.com/office/drawing/2014/main" id="{18CF870D-1F61-C14E-46C3-AA4130A6BC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289" y="1647825"/>
            <a:ext cx="2560637" cy="3627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7175EBA-A82B-2401-7F19-80AB8A2DEC91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market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63" name="Group 1">
            <a:extLst>
              <a:ext uri="{FF2B5EF4-FFF2-40B4-BE49-F238E27FC236}">
                <a16:creationId xmlns:a16="http://schemas.microsoft.com/office/drawing/2014/main" id="{06496EC0-A149-C90D-EFDE-7BE284E35A2E}"/>
              </a:ext>
            </a:extLst>
          </p:cNvPr>
          <p:cNvGrpSpPr>
            <a:grpSpLocks/>
          </p:cNvGrpSpPr>
          <p:nvPr/>
        </p:nvGrpSpPr>
        <p:grpSpPr bwMode="auto">
          <a:xfrm>
            <a:off x="485563" y="1771464"/>
            <a:ext cx="9178925" cy="835025"/>
            <a:chOff x="311150" y="1376364"/>
            <a:chExt cx="9178925" cy="834924"/>
          </a:xfrm>
          <a:noFill/>
        </p:grpSpPr>
        <p:sp>
          <p:nvSpPr>
            <p:cNvPr id="5" name="Rounded Rectangle 4">
              <a:extLst>
                <a:ext uri="{FF2B5EF4-FFF2-40B4-BE49-F238E27FC236}">
                  <a16:creationId xmlns:a16="http://schemas.microsoft.com/office/drawing/2014/main" id="{9FCAF819-1826-71FC-3A82-3702029AF4A2}"/>
                </a:ext>
              </a:extLst>
            </p:cNvPr>
            <p:cNvSpPr/>
            <p:nvPr/>
          </p:nvSpPr>
          <p:spPr bwMode="auto">
            <a:xfrm>
              <a:off x="311150" y="1376364"/>
              <a:ext cx="9178925" cy="834924"/>
            </a:xfrm>
            <a:prstGeom prst="roundRect">
              <a:avLst>
                <a:gd name="adj" fmla="val 4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pic>
          <p:nvPicPr>
            <p:cNvPr id="40985" name="Picture 53" descr="ce">
              <a:extLst>
                <a:ext uri="{FF2B5EF4-FFF2-40B4-BE49-F238E27FC236}">
                  <a16:creationId xmlns:a16="http://schemas.microsoft.com/office/drawing/2014/main" id="{63553D6D-6670-EAEE-FDCB-68CF6F13F2C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5764" y="1558354"/>
              <a:ext cx="581061" cy="43048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0" name="Text Box 10">
              <a:extLst>
                <a:ext uri="{FF2B5EF4-FFF2-40B4-BE49-F238E27FC236}">
                  <a16:creationId xmlns:a16="http://schemas.microsoft.com/office/drawing/2014/main" id="{772F994B-4E83-2B4C-1A78-6D4B20E0011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22438" y="1409697"/>
              <a:ext cx="5634037" cy="750797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defRPr/>
              </a:pPr>
              <a:r>
                <a:rPr lang="en-GB" sz="1400" b="1" dirty="0"/>
                <a:t>Europe: </a:t>
              </a:r>
              <a:r>
                <a:rPr lang="en-US" sz="1400" b="1" dirty="0" err="1"/>
                <a:t>Conformité</a:t>
              </a:r>
              <a:r>
                <a:rPr lang="en-US" sz="1400" b="1" dirty="0"/>
                <a:t> </a:t>
              </a:r>
              <a:r>
                <a:rPr lang="en-US" sz="1400" b="1" dirty="0" err="1"/>
                <a:t>Européenne</a:t>
              </a:r>
              <a:r>
                <a:rPr lang="en-US" sz="1400" dirty="0"/>
                <a:t> </a:t>
              </a:r>
              <a:endParaRPr lang="en-US" sz="1400" b="1" dirty="0"/>
            </a:p>
            <a:p>
              <a:pPr marL="171450" lvl="1" indent="-171450" eaLnBrk="1" hangingPunct="1">
                <a:spcBef>
                  <a:spcPct val="20000"/>
                </a:spcBef>
                <a:buFont typeface="Wingdings" panose="05000000000000000000" pitchFamily="2" charset="2"/>
                <a:buChar char="§"/>
                <a:defRPr/>
              </a:pPr>
              <a:r>
                <a:rPr lang="en-GB" sz="1200" dirty="0">
                  <a:latin typeface="+mj-lt"/>
                </a:rPr>
                <a:t>LVD =  EN 60947-1:2007 / A2:2014</a:t>
              </a:r>
            </a:p>
            <a:p>
              <a:pPr marL="171450" lvl="1" indent="-171450" eaLnBrk="1" hangingPunct="1">
                <a:spcBef>
                  <a:spcPct val="20000"/>
                </a:spcBef>
                <a:buFont typeface="Wingdings" panose="05000000000000000000" pitchFamily="2" charset="2"/>
                <a:buChar char="§"/>
                <a:defRPr/>
              </a:pPr>
              <a:r>
                <a:rPr lang="en-GB" sz="1200" dirty="0">
                  <a:latin typeface="+mj-lt"/>
                </a:rPr>
                <a:t>EMCD = EN 61000-6-2:2005; EN 61000-6-3:2007 / A1:2011</a:t>
              </a:r>
            </a:p>
          </p:txBody>
        </p:sp>
      </p:grpSp>
      <p:grpSp>
        <p:nvGrpSpPr>
          <p:cNvPr id="40966" name="Group 7">
            <a:extLst>
              <a:ext uri="{FF2B5EF4-FFF2-40B4-BE49-F238E27FC236}">
                <a16:creationId xmlns:a16="http://schemas.microsoft.com/office/drawing/2014/main" id="{3FA4617B-3E56-33FF-9C41-0B0D4E915172}"/>
              </a:ext>
            </a:extLst>
          </p:cNvPr>
          <p:cNvGrpSpPr>
            <a:grpSpLocks/>
          </p:cNvGrpSpPr>
          <p:nvPr/>
        </p:nvGrpSpPr>
        <p:grpSpPr bwMode="auto">
          <a:xfrm>
            <a:off x="485564" y="5192527"/>
            <a:ext cx="9178925" cy="593725"/>
            <a:chOff x="311150" y="5803900"/>
            <a:chExt cx="9178925" cy="593725"/>
          </a:xfrm>
          <a:noFill/>
        </p:grpSpPr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927BD2D9-8809-95C4-9947-2AEC6CCA3562}"/>
                </a:ext>
              </a:extLst>
            </p:cNvPr>
            <p:cNvSpPr/>
            <p:nvPr/>
          </p:nvSpPr>
          <p:spPr bwMode="auto">
            <a:xfrm>
              <a:off x="311150" y="5803900"/>
              <a:ext cx="9178925" cy="593725"/>
            </a:xfrm>
            <a:prstGeom prst="roundRect">
              <a:avLst>
                <a:gd name="adj" fmla="val 4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31" name="Text Box 30">
              <a:extLst>
                <a:ext uri="{FF2B5EF4-FFF2-40B4-BE49-F238E27FC236}">
                  <a16:creationId xmlns:a16="http://schemas.microsoft.com/office/drawing/2014/main" id="{7475AD38-E303-A805-27CD-B65293BF735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2913" y="5810339"/>
              <a:ext cx="6103937" cy="565150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defRPr/>
              </a:pPr>
              <a:r>
                <a:rPr lang="en-GB" altLang="en-US" sz="1400" b="1" dirty="0"/>
                <a:t>Quality and Environmental Management System </a:t>
              </a:r>
              <a:r>
                <a:rPr lang="en-GB" altLang="en-US" sz="1400" dirty="0"/>
                <a:t>(Factory)</a:t>
              </a:r>
            </a:p>
            <a:p>
              <a:pPr marL="285750" indent="-285750" eaLnBrk="1" hangingPunct="1">
                <a:spcBef>
                  <a:spcPct val="20000"/>
                </a:spcBef>
                <a:buFont typeface="Wingdings" panose="05000000000000000000" pitchFamily="2" charset="2"/>
                <a:buChar char="§"/>
                <a:defRPr/>
              </a:pPr>
              <a:r>
                <a:rPr lang="en-GB" altLang="en-US" sz="1400" dirty="0"/>
                <a:t>ISO 9001:2015, ISO 14001: 2015</a:t>
              </a:r>
              <a:endParaRPr lang="en-GB" altLang="en-US" sz="1200" dirty="0">
                <a:latin typeface="Futura Bk BT" pitchFamily="34" charset="0"/>
              </a:endParaRPr>
            </a:p>
          </p:txBody>
        </p:sp>
      </p:grpSp>
      <p:grpSp>
        <p:nvGrpSpPr>
          <p:cNvPr id="40967" name="Group 6">
            <a:extLst>
              <a:ext uri="{FF2B5EF4-FFF2-40B4-BE49-F238E27FC236}">
                <a16:creationId xmlns:a16="http://schemas.microsoft.com/office/drawing/2014/main" id="{D4B04D48-77F6-BD33-1678-689CE0E6BFD6}"/>
              </a:ext>
            </a:extLst>
          </p:cNvPr>
          <p:cNvGrpSpPr>
            <a:grpSpLocks/>
          </p:cNvGrpSpPr>
          <p:nvPr/>
        </p:nvGrpSpPr>
        <p:grpSpPr bwMode="auto">
          <a:xfrm>
            <a:off x="485564" y="4486089"/>
            <a:ext cx="9178925" cy="593725"/>
            <a:chOff x="311150" y="5151438"/>
            <a:chExt cx="9178925" cy="593725"/>
          </a:xfrm>
          <a:noFill/>
        </p:grpSpPr>
        <p:sp>
          <p:nvSpPr>
            <p:cNvPr id="20" name="Rounded Rectangle 19">
              <a:extLst>
                <a:ext uri="{FF2B5EF4-FFF2-40B4-BE49-F238E27FC236}">
                  <a16:creationId xmlns:a16="http://schemas.microsoft.com/office/drawing/2014/main" id="{09D962CD-FC03-8292-C923-A4E7DAD4A9F9}"/>
                </a:ext>
              </a:extLst>
            </p:cNvPr>
            <p:cNvSpPr/>
            <p:nvPr/>
          </p:nvSpPr>
          <p:spPr bwMode="auto">
            <a:xfrm>
              <a:off x="311150" y="5151438"/>
              <a:ext cx="9178925" cy="593725"/>
            </a:xfrm>
            <a:prstGeom prst="roundRect">
              <a:avLst>
                <a:gd name="adj" fmla="val 4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40977" name="Text Box 30">
              <a:extLst>
                <a:ext uri="{FF2B5EF4-FFF2-40B4-BE49-F238E27FC236}">
                  <a16:creationId xmlns:a16="http://schemas.microsoft.com/office/drawing/2014/main" id="{595F530C-AE8E-0550-AAE3-62B55E60A4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12913" y="5192713"/>
              <a:ext cx="6103937" cy="30777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en-GB" altLang="en-US" sz="1400" b="1"/>
                <a:t>Euroasian conformity mark</a:t>
              </a:r>
              <a:endParaRPr lang="en-GB" altLang="en-US" sz="1200">
                <a:latin typeface="Futura Bk BT" pitchFamily="34" charset="0"/>
              </a:endParaRPr>
            </a:p>
          </p:txBody>
        </p:sp>
        <p:pic>
          <p:nvPicPr>
            <p:cNvPr id="40978" name="Picture 1">
              <a:extLst>
                <a:ext uri="{FF2B5EF4-FFF2-40B4-BE49-F238E27FC236}">
                  <a16:creationId xmlns:a16="http://schemas.microsoft.com/office/drawing/2014/main" id="{B4624238-2492-9F10-6A98-183188199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8660" y="5236407"/>
              <a:ext cx="495269" cy="4519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0968" name="Group 2">
            <a:extLst>
              <a:ext uri="{FF2B5EF4-FFF2-40B4-BE49-F238E27FC236}">
                <a16:creationId xmlns:a16="http://schemas.microsoft.com/office/drawing/2014/main" id="{0346EDB9-5535-A8CA-E832-2D0128C25DC9}"/>
              </a:ext>
            </a:extLst>
          </p:cNvPr>
          <p:cNvGrpSpPr>
            <a:grpSpLocks/>
          </p:cNvGrpSpPr>
          <p:nvPr/>
        </p:nvGrpSpPr>
        <p:grpSpPr bwMode="auto">
          <a:xfrm>
            <a:off x="485563" y="2720789"/>
            <a:ext cx="9178925" cy="769937"/>
            <a:chOff x="311150" y="2338562"/>
            <a:chExt cx="9178925" cy="769832"/>
          </a:xfrm>
          <a:noFill/>
        </p:grpSpPr>
        <p:sp>
          <p:nvSpPr>
            <p:cNvPr id="28" name="Rounded Rectangle 21">
              <a:extLst>
                <a:ext uri="{FF2B5EF4-FFF2-40B4-BE49-F238E27FC236}">
                  <a16:creationId xmlns:a16="http://schemas.microsoft.com/office/drawing/2014/main" id="{977898FF-3F21-3C78-6B3B-AE23036B9794}"/>
                </a:ext>
              </a:extLst>
            </p:cNvPr>
            <p:cNvSpPr/>
            <p:nvPr/>
          </p:nvSpPr>
          <p:spPr bwMode="auto">
            <a:xfrm>
              <a:off x="311150" y="2338562"/>
              <a:ext cx="9178925" cy="769832"/>
            </a:xfrm>
            <a:prstGeom prst="roundRect">
              <a:avLst>
                <a:gd name="adj" fmla="val 446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29" name="Text Box 43">
              <a:extLst>
                <a:ext uri="{FF2B5EF4-FFF2-40B4-BE49-F238E27FC236}">
                  <a16:creationId xmlns:a16="http://schemas.microsoft.com/office/drawing/2014/main" id="{B453D168-ACD6-BB8B-3A24-2B1AF264632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35138" y="2456021"/>
              <a:ext cx="6103937" cy="528565"/>
            </a:xfrm>
            <a:prstGeom prst="rect">
              <a:avLst/>
            </a:prstGeom>
            <a:grp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1pPr>
              <a:lvl2pPr marL="742950" indent="-28575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2pPr>
              <a:lvl3pPr marL="11430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3pPr>
              <a:lvl4pPr marL="16002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4pPr>
              <a:lvl5pPr marL="2057400" indent="-228600" eaLnBrk="0" hangingPunct="0"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tabLst>
                  <a:tab pos="282575" algn="l"/>
                </a:tabLst>
                <a:defRPr>
                  <a:solidFill>
                    <a:schemeClr val="tx1"/>
                  </a:solidFill>
                  <a:latin typeface="Arial" pitchFamily="34" charset="0"/>
                </a:defRPr>
              </a:lvl9pPr>
            </a:lstStyle>
            <a:p>
              <a:pPr eaLnBrk="1" hangingPunct="1">
                <a:spcBef>
                  <a:spcPct val="20000"/>
                </a:spcBef>
                <a:defRPr/>
              </a:pPr>
              <a:r>
                <a:rPr lang="en-GB" sz="1400" b="1" dirty="0"/>
                <a:t>USA: Underwriters Laboratories Inc.</a:t>
              </a:r>
              <a:endParaRPr lang="en-GB" sz="1400" b="1" dirty="0">
                <a:solidFill>
                  <a:srgbClr val="0070C0"/>
                </a:solidFill>
              </a:endParaRPr>
            </a:p>
            <a:p>
              <a:pPr marL="171450" indent="-171450" eaLnBrk="1" hangingPunct="1">
                <a:spcBef>
                  <a:spcPct val="20000"/>
                </a:spcBef>
                <a:buFont typeface="Wingdings" panose="05000000000000000000" pitchFamily="2" charset="2"/>
                <a:buChar char="§"/>
                <a:defRPr/>
              </a:pPr>
              <a:r>
                <a:rPr lang="en-GB" sz="1200" dirty="0">
                  <a:latin typeface="+mj-lt"/>
                </a:rPr>
                <a:t>UR recognised (File No. E80573) according to UL508 – NRNT2</a:t>
              </a:r>
            </a:p>
          </p:txBody>
        </p:sp>
        <p:pic>
          <p:nvPicPr>
            <p:cNvPr id="40975" name="Picture 3">
              <a:extLst>
                <a:ext uri="{FF2B5EF4-FFF2-40B4-BE49-F238E27FC236}">
                  <a16:creationId xmlns:a16="http://schemas.microsoft.com/office/drawing/2014/main" id="{5880F910-10C2-599B-D20E-3CC7DB7333D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9F9F9"/>
                </a:clrFrom>
                <a:clrTo>
                  <a:srgbClr val="F9F9F9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9611" y="2492896"/>
              <a:ext cx="653366" cy="38829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EAEB2FD1-60DE-70A8-E1CC-1405216AD0BD}"/>
              </a:ext>
            </a:extLst>
          </p:cNvPr>
          <p:cNvGrpSpPr/>
          <p:nvPr/>
        </p:nvGrpSpPr>
        <p:grpSpPr>
          <a:xfrm>
            <a:off x="485563" y="3603439"/>
            <a:ext cx="9178925" cy="769937"/>
            <a:chOff x="485563" y="3603439"/>
            <a:chExt cx="9178925" cy="769937"/>
          </a:xfrm>
        </p:grpSpPr>
        <p:pic>
          <p:nvPicPr>
            <p:cNvPr id="6" name="Picture 5" descr="A group of black and white logos&#10;&#10;Description automatically generated">
              <a:extLst>
                <a:ext uri="{FF2B5EF4-FFF2-40B4-BE49-F238E27FC236}">
                  <a16:creationId xmlns:a16="http://schemas.microsoft.com/office/drawing/2014/main" id="{D06A32E9-5F1B-8787-6844-E2B635810D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89" t="6512" r="36758" b="49631"/>
            <a:stretch/>
          </p:blipFill>
          <p:spPr>
            <a:xfrm>
              <a:off x="684312" y="3720914"/>
              <a:ext cx="826640" cy="480219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40969" name="Group 3">
              <a:extLst>
                <a:ext uri="{FF2B5EF4-FFF2-40B4-BE49-F238E27FC236}">
                  <a16:creationId xmlns:a16="http://schemas.microsoft.com/office/drawing/2014/main" id="{E6AA9B94-987D-C2E6-2E9C-3D801C0334D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85563" y="3603439"/>
              <a:ext cx="9178925" cy="769937"/>
              <a:chOff x="311150" y="3286281"/>
              <a:chExt cx="9178925" cy="769832"/>
            </a:xfrm>
            <a:noFill/>
          </p:grpSpPr>
          <p:sp>
            <p:nvSpPr>
              <p:cNvPr id="22" name="Rounded Rectangle 21">
                <a:extLst>
                  <a:ext uri="{FF2B5EF4-FFF2-40B4-BE49-F238E27FC236}">
                    <a16:creationId xmlns:a16="http://schemas.microsoft.com/office/drawing/2014/main" id="{0F74BC2A-2A88-383F-C87C-D09B2924D1F6}"/>
                  </a:ext>
                </a:extLst>
              </p:cNvPr>
              <p:cNvSpPr/>
              <p:nvPr/>
            </p:nvSpPr>
            <p:spPr bwMode="auto">
              <a:xfrm>
                <a:off x="311150" y="3286281"/>
                <a:ext cx="9178925" cy="769832"/>
              </a:xfrm>
              <a:prstGeom prst="roundRect">
                <a:avLst>
                  <a:gd name="adj" fmla="val 446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sp>
            <p:nvSpPr>
              <p:cNvPr id="31747" name="Text Box 43">
                <a:extLst>
                  <a:ext uri="{FF2B5EF4-FFF2-40B4-BE49-F238E27FC236}">
                    <a16:creationId xmlns:a16="http://schemas.microsoft.com/office/drawing/2014/main" id="{C4517AEB-A2CB-BFF6-6533-6432CD05E9F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735138" y="3403740"/>
                <a:ext cx="6103937" cy="528565"/>
              </a:xfrm>
              <a:prstGeom prst="rect">
                <a:avLst/>
              </a:prstGeom>
              <a:grpFill/>
              <a:ln>
                <a:noFill/>
              </a:ln>
            </p:spPr>
            <p:txBody>
              <a:bodyPr>
                <a:spAutoFit/>
              </a:bodyPr>
              <a:lstStyle>
                <a:lvl1pPr eaLnBrk="0" hangingPunct="0"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1pPr>
                <a:lvl2pPr marL="742950" indent="-285750" eaLnBrk="0" hangingPunct="0"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2pPr>
                <a:lvl3pPr marL="1143000" indent="-228600" eaLnBrk="0" hangingPunct="0"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3pPr>
                <a:lvl4pPr marL="1600200" indent="-228600" eaLnBrk="0" hangingPunct="0"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4pPr>
                <a:lvl5pPr marL="2057400" indent="-228600" eaLnBrk="0" hangingPunct="0"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tabLst>
                    <a:tab pos="282575" algn="l"/>
                  </a:tabLst>
                  <a:defRPr>
                    <a:solidFill>
                      <a:schemeClr val="tx1"/>
                    </a:solidFill>
                    <a:latin typeface="Arial" pitchFamily="34" charset="0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  <a:defRPr/>
                </a:pPr>
                <a:r>
                  <a:rPr lang="en-GB" sz="1400" b="1" dirty="0"/>
                  <a:t>Canada: Underwriters Laboratories Inc.</a:t>
                </a:r>
                <a:endParaRPr lang="en-GB" sz="1400" b="1" dirty="0">
                  <a:solidFill>
                    <a:srgbClr val="0070C0"/>
                  </a:solidFill>
                </a:endParaRPr>
              </a:p>
              <a:p>
                <a:pPr marL="171450" indent="-171450" eaLnBrk="1" hangingPunct="1">
                  <a:spcBef>
                    <a:spcPct val="20000"/>
                  </a:spcBef>
                  <a:buFont typeface="Wingdings" panose="05000000000000000000" pitchFamily="2" charset="2"/>
                  <a:buChar char="§"/>
                  <a:defRPr/>
                </a:pPr>
                <a:r>
                  <a:rPr lang="en-GB" sz="1200" dirty="0" err="1">
                    <a:latin typeface="+mj-lt"/>
                  </a:rPr>
                  <a:t>cUR</a:t>
                </a:r>
                <a:r>
                  <a:rPr lang="en-GB" sz="1200" dirty="0">
                    <a:latin typeface="+mj-lt"/>
                  </a:rPr>
                  <a:t> recognised (File No. E80573) according to C22.2 No.14 – NRNT8</a:t>
                </a:r>
              </a:p>
            </p:txBody>
          </p:sp>
        </p:grpSp>
      </p:grpSp>
      <p:sp>
        <p:nvSpPr>
          <p:cNvPr id="2" name="Titolo 1">
            <a:extLst>
              <a:ext uri="{FF2B5EF4-FFF2-40B4-BE49-F238E27FC236}">
                <a16:creationId xmlns:a16="http://schemas.microsoft.com/office/drawing/2014/main" id="{0B0FE137-5069-50E7-B091-B96A32DB5BEB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market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1DF528C6-A807-BC41-DE1D-3DF06D7FBE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400" y="1080000"/>
            <a:ext cx="93233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Certifications</a:t>
            </a:r>
            <a:endParaRPr lang="it-IT" altLang="en-US" b="1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981600E4-0894-CB60-5590-BBAEB03AA553}"/>
              </a:ext>
            </a:extLst>
          </p:cNvPr>
          <p:cNvSpPr txBox="1">
            <a:spLocks/>
          </p:cNvSpPr>
          <p:nvPr/>
        </p:nvSpPr>
        <p:spPr>
          <a:xfrm>
            <a:off x="373061" y="1057568"/>
            <a:ext cx="10980739" cy="494740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RM1D Series DC SSR Expansion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New 3 Amp DC Model – RM1D060D3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IT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Launch</a:t>
            </a:r>
            <a:r>
              <a:rPr lang="it-IT" sz="1800" b="1" dirty="0">
                <a:latin typeface="Arial" panose="020B0604020202020204" pitchFamily="34" charset="0"/>
                <a:cs typeface="Arial" panose="020B0604020202020204" pitchFamily="34" charset="0"/>
              </a:rPr>
              <a:t> Presentation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it-IT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Logan MacWebb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it-IT" sz="1800" dirty="0">
                <a:latin typeface="Arial" panose="020B0604020202020204" pitchFamily="34" charset="0"/>
                <a:cs typeface="Arial" panose="020B0604020202020204" pitchFamily="34" charset="0"/>
              </a:rPr>
              <a:t>Winter 2024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350855C8-0D9B-5DC0-64F5-8DBBA26D1A19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Contents</a:t>
            </a:r>
          </a:p>
        </p:txBody>
      </p:sp>
      <p:pic>
        <p:nvPicPr>
          <p:cNvPr id="5" name="Picture 4" descr="A close-up of a device&#10;&#10;Description automatically generated">
            <a:extLst>
              <a:ext uri="{FF2B5EF4-FFF2-40B4-BE49-F238E27FC236}">
                <a16:creationId xmlns:a16="http://schemas.microsoft.com/office/drawing/2014/main" id="{EB406E92-4F19-A074-E11D-53799DA8A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565" y="1221459"/>
            <a:ext cx="594905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00231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47137A4A-769C-2CD2-2300-ABDA711C5B9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8A63AE6E-20E4-E1A9-2728-1297F7D24479}"/>
              </a:ext>
            </a:extLst>
          </p:cNvPr>
          <p:cNvSpPr txBox="1">
            <a:spLocks/>
          </p:cNvSpPr>
          <p:nvPr/>
        </p:nvSpPr>
        <p:spPr>
          <a:xfrm>
            <a:off x="639097" y="1450304"/>
            <a:ext cx="5456903" cy="4334718"/>
          </a:xfrm>
          <a:prstGeom prst="rect">
            <a:avLst/>
          </a:prstGeom>
          <a:noFill/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2100"/>
              </a:lnSpc>
              <a:spcBef>
                <a:spcPts val="1800"/>
              </a:spcBef>
              <a:buClr>
                <a:schemeClr val="tx1"/>
              </a:buClr>
              <a:buSzPct val="100000"/>
            </a:pPr>
            <a:r>
              <a:rPr lang="en-GB" alt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Market research has shown that there is a demand for a 3 ADC SSR. Our current RM1D series ranges from 10 ADC to 100 ADC, and the lowest current option is not price competitive against the 3 ADC SSRs from our competitors.</a:t>
            </a:r>
          </a:p>
          <a:p>
            <a:pPr algn="just">
              <a:lnSpc>
                <a:spcPts val="2100"/>
              </a:lnSpc>
              <a:spcBef>
                <a:spcPts val="1800"/>
              </a:spcBef>
              <a:buClr>
                <a:schemeClr val="tx1"/>
              </a:buClr>
              <a:buSzPct val="100000"/>
            </a:pPr>
            <a:r>
              <a:rPr lang="en-GB" alt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A key market driver is the electrification of cars and trucks</a:t>
            </a:r>
          </a:p>
          <a:p>
            <a:pPr algn="just">
              <a:lnSpc>
                <a:spcPts val="2100"/>
              </a:lnSpc>
              <a:spcBef>
                <a:spcPts val="1800"/>
              </a:spcBef>
              <a:buClr>
                <a:schemeClr val="tx1"/>
              </a:buClr>
              <a:buSzPct val="100000"/>
            </a:pPr>
            <a:r>
              <a:rPr lang="en-GB" altLang="en-US" sz="1600" dirty="0">
                <a:ea typeface="Times New Roman" panose="02020603050405020304" pitchFamily="18" charset="0"/>
                <a:cs typeface="Arial" panose="020B0604020202020204" pitchFamily="34" charset="0"/>
              </a:rPr>
              <a:t>Therefore, we are now launching a new variant of the RM1D series, the RM1D060D3 with ratings of 60 VDC, 3 ADC.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166C438-177C-F27E-8836-EF70504D25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9455" y="2800689"/>
            <a:ext cx="5014345" cy="2079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876009EC-168B-6763-D969-46D37BDCFF28}"/>
              </a:ext>
            </a:extLst>
          </p:cNvPr>
          <p:cNvSpPr txBox="1">
            <a:spLocks/>
          </p:cNvSpPr>
          <p:nvPr/>
        </p:nvSpPr>
        <p:spPr>
          <a:xfrm>
            <a:off x="373062" y="1107347"/>
            <a:ext cx="11445875" cy="3187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b="1"/>
              <a:t>Why this launch?</a:t>
            </a:r>
            <a:endParaRPr lang="en-GB" alt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2044104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47137A4A-769C-2CD2-2300-ABDA711C5B9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</p:txBody>
      </p:sp>
      <p:grpSp>
        <p:nvGrpSpPr>
          <p:cNvPr id="2" name="Group 15">
            <a:extLst>
              <a:ext uri="{FF2B5EF4-FFF2-40B4-BE49-F238E27FC236}">
                <a16:creationId xmlns:a16="http://schemas.microsoft.com/office/drawing/2014/main" id="{4FA315A5-6A3E-AA4F-6B89-AE7BA7851E53}"/>
              </a:ext>
            </a:extLst>
          </p:cNvPr>
          <p:cNvGrpSpPr>
            <a:grpSpLocks/>
          </p:cNvGrpSpPr>
          <p:nvPr/>
        </p:nvGrpSpPr>
        <p:grpSpPr bwMode="auto">
          <a:xfrm>
            <a:off x="1790472" y="2244885"/>
            <a:ext cx="3541713" cy="1908175"/>
            <a:chOff x="4768216" y="1520825"/>
            <a:chExt cx="3543570" cy="1908215"/>
          </a:xfrm>
        </p:grpSpPr>
        <p:sp>
          <p:nvSpPr>
            <p:cNvPr id="4" name="TextBox 14">
              <a:extLst>
                <a:ext uri="{FF2B5EF4-FFF2-40B4-BE49-F238E27FC236}">
                  <a16:creationId xmlns:a16="http://schemas.microsoft.com/office/drawing/2014/main" id="{555C2328-5314-3574-A120-4FE7D2478A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8216" y="1520825"/>
              <a:ext cx="3543570" cy="1908215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altLang="en-US" sz="1600" b="1" dirty="0">
                  <a:latin typeface="+mn-lt"/>
                </a:rPr>
                <a:t>Mobile Equipment</a:t>
              </a:r>
            </a:p>
            <a:p>
              <a:pPr algn="ctr" eaLnBrk="1" hangingPunct="1">
                <a:defRPr/>
              </a:pPr>
              <a:endParaRPr lang="en-GB" altLang="en-US" b="1" dirty="0"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b="1" dirty="0">
                <a:latin typeface="+mn-lt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6402700-B3B3-55FA-E5C8-281B98D70F89}"/>
                </a:ext>
              </a:extLst>
            </p:cNvPr>
            <p:cNvSpPr/>
            <p:nvPr/>
          </p:nvSpPr>
          <p:spPr>
            <a:xfrm>
              <a:off x="4768216" y="1520825"/>
              <a:ext cx="3543570" cy="400058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grpSp>
        <p:nvGrpSpPr>
          <p:cNvPr id="11" name="Group 18">
            <a:extLst>
              <a:ext uri="{FF2B5EF4-FFF2-40B4-BE49-F238E27FC236}">
                <a16:creationId xmlns:a16="http://schemas.microsoft.com/office/drawing/2014/main" id="{0D402675-60D3-3C8C-D3D3-F62BDC3972E0}"/>
              </a:ext>
            </a:extLst>
          </p:cNvPr>
          <p:cNvGrpSpPr>
            <a:grpSpLocks/>
          </p:cNvGrpSpPr>
          <p:nvPr/>
        </p:nvGrpSpPr>
        <p:grpSpPr bwMode="auto">
          <a:xfrm>
            <a:off x="6832828" y="4387779"/>
            <a:ext cx="3543300" cy="1924050"/>
            <a:chOff x="5080856" y="4103323"/>
            <a:chExt cx="3544552" cy="1882800"/>
          </a:xfrm>
        </p:grpSpPr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id="{839FA1E1-995A-6BB0-BBAC-65F699F86A7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80856" y="4107983"/>
              <a:ext cx="3544552" cy="1878140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altLang="en-US" sz="1600" b="1" dirty="0">
                  <a:latin typeface="+mn-lt"/>
                </a:rPr>
                <a:t>Material Handling</a:t>
              </a:r>
            </a:p>
            <a:p>
              <a:pPr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eaLnBrk="1" hangingPunct="1">
                <a:defRPr/>
              </a:pPr>
              <a:endParaRPr lang="en-US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EFB28237-DA6B-9E2F-143A-6338F187727C}"/>
                </a:ext>
              </a:extLst>
            </p:cNvPr>
            <p:cNvSpPr/>
            <p:nvPr/>
          </p:nvSpPr>
          <p:spPr>
            <a:xfrm>
              <a:off x="5080856" y="4103323"/>
              <a:ext cx="3544552" cy="400794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grpSp>
        <p:nvGrpSpPr>
          <p:cNvPr id="15" name="Group 17">
            <a:extLst>
              <a:ext uri="{FF2B5EF4-FFF2-40B4-BE49-F238E27FC236}">
                <a16:creationId xmlns:a16="http://schemas.microsoft.com/office/drawing/2014/main" id="{E1284129-E942-E585-B2EA-CB236596667A}"/>
              </a:ext>
            </a:extLst>
          </p:cNvPr>
          <p:cNvGrpSpPr>
            <a:grpSpLocks/>
          </p:cNvGrpSpPr>
          <p:nvPr/>
        </p:nvGrpSpPr>
        <p:grpSpPr bwMode="auto">
          <a:xfrm>
            <a:off x="1779359" y="4393797"/>
            <a:ext cx="3541713" cy="1819391"/>
            <a:chOff x="1172581" y="4116897"/>
            <a:chExt cx="3543243" cy="1818415"/>
          </a:xfrm>
        </p:grpSpPr>
        <p:sp>
          <p:nvSpPr>
            <p:cNvPr id="16" name="TextBox 14">
              <a:extLst>
                <a:ext uri="{FF2B5EF4-FFF2-40B4-BE49-F238E27FC236}">
                  <a16:creationId xmlns:a16="http://schemas.microsoft.com/office/drawing/2014/main" id="{4DD9DC68-1EA7-429A-5592-0DB9BC3AFD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72581" y="4120403"/>
              <a:ext cx="3543243" cy="1814909"/>
            </a:xfrm>
            <a:prstGeom prst="rect">
              <a:avLst/>
            </a:prstGeom>
            <a:noFill/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defRPr/>
              </a:pPr>
              <a:r>
                <a:rPr lang="en-GB" altLang="en-US" sz="1600" b="1" dirty="0">
                  <a:latin typeface="+mn-lt"/>
                </a:rPr>
                <a:t>Medical Equipment</a:t>
              </a: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  <a:p>
              <a:pPr algn="ctr" eaLnBrk="1" hangingPunct="1">
                <a:defRPr/>
              </a:pPr>
              <a:endParaRPr lang="en-GB" altLang="en-US" sz="1600" b="1" dirty="0">
                <a:solidFill>
                  <a:srgbClr val="002060"/>
                </a:solidFill>
                <a:latin typeface="+mn-lt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01529D0-4428-615C-EEEF-8DAFC35C0A98}"/>
                </a:ext>
              </a:extLst>
            </p:cNvPr>
            <p:cNvSpPr/>
            <p:nvPr/>
          </p:nvSpPr>
          <p:spPr>
            <a:xfrm>
              <a:off x="1172581" y="4116897"/>
              <a:ext cx="3543243" cy="399836"/>
            </a:xfrm>
            <a:prstGeom prst="rect">
              <a:avLst/>
            </a:prstGeom>
            <a:noFill/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en-GB"/>
            </a:p>
          </p:txBody>
        </p:sp>
      </p:grpSp>
      <p:sp>
        <p:nvSpPr>
          <p:cNvPr id="19" name="TextBox 14">
            <a:extLst>
              <a:ext uri="{FF2B5EF4-FFF2-40B4-BE49-F238E27FC236}">
                <a16:creationId xmlns:a16="http://schemas.microsoft.com/office/drawing/2014/main" id="{0F1C468C-5324-C55C-B0F2-A90F54439C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32828" y="2244885"/>
            <a:ext cx="3541713" cy="1876425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GB" altLang="en-US" sz="1400" b="1" dirty="0">
                <a:solidFill>
                  <a:srgbClr val="002060"/>
                </a:solidFill>
                <a:latin typeface="+mn-lt"/>
              </a:rPr>
              <a:t> </a:t>
            </a:r>
            <a:r>
              <a:rPr lang="en-GB" altLang="en-US" sz="1600" b="1" dirty="0">
                <a:latin typeface="+mn-lt"/>
              </a:rPr>
              <a:t>HVAC</a:t>
            </a:r>
          </a:p>
          <a:p>
            <a:pPr eaLnBrk="1" hangingPunct="1">
              <a:defRPr/>
            </a:pPr>
            <a:endParaRPr lang="en-GB" altLang="en-US" sz="1600" b="1" dirty="0">
              <a:solidFill>
                <a:srgbClr val="002060"/>
              </a:solidFill>
              <a:latin typeface="+mn-lt"/>
            </a:endParaRPr>
          </a:p>
          <a:p>
            <a:pPr eaLnBrk="1" hangingPunct="1">
              <a:defRPr/>
            </a:pPr>
            <a:endParaRPr lang="en-GB" altLang="en-US" sz="1600" b="1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defRPr/>
            </a:pPr>
            <a:endParaRPr lang="en-GB" altLang="en-US" sz="1600" b="1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defRPr/>
            </a:pPr>
            <a:endParaRPr lang="en-GB" altLang="en-US" sz="1600" b="1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defRPr/>
            </a:pPr>
            <a:endParaRPr lang="en-GB" altLang="en-US" sz="1600" b="1" dirty="0">
              <a:solidFill>
                <a:srgbClr val="002060"/>
              </a:solidFill>
              <a:latin typeface="+mn-lt"/>
            </a:endParaRPr>
          </a:p>
          <a:p>
            <a:pPr algn="ctr" eaLnBrk="1" hangingPunct="1">
              <a:defRPr/>
            </a:pPr>
            <a:endParaRPr lang="en-GB" altLang="en-US" b="1" dirty="0">
              <a:solidFill>
                <a:srgbClr val="002060"/>
              </a:solidFill>
              <a:latin typeface="+mn-lt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8E58621-94F6-908E-D7A4-CF32B4222176}"/>
              </a:ext>
            </a:extLst>
          </p:cNvPr>
          <p:cNvSpPr/>
          <p:nvPr/>
        </p:nvSpPr>
        <p:spPr bwMode="auto">
          <a:xfrm>
            <a:off x="6832828" y="2244885"/>
            <a:ext cx="3543300" cy="40005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GB"/>
          </a:p>
        </p:txBody>
      </p:sp>
      <p:pic>
        <p:nvPicPr>
          <p:cNvPr id="40" name="Picture 6" descr="Image result for mobile industrial dehumidifier">
            <a:extLst>
              <a:ext uri="{FF2B5EF4-FFF2-40B4-BE49-F238E27FC236}">
                <a16:creationId xmlns:a16="http://schemas.microsoft.com/office/drawing/2014/main" id="{023FB6DE-9696-E639-87C7-E1DE26DD04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1"/>
          <a:stretch>
            <a:fillRect/>
          </a:stretch>
        </p:blipFill>
        <p:spPr bwMode="auto">
          <a:xfrm>
            <a:off x="8126823" y="2709512"/>
            <a:ext cx="982662" cy="1365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" name="Picture 14" descr="Image result for baby incubators">
            <a:extLst>
              <a:ext uri="{FF2B5EF4-FFF2-40B4-BE49-F238E27FC236}">
                <a16:creationId xmlns:a16="http://schemas.microsoft.com/office/drawing/2014/main" id="{22325A71-9A59-63BE-26A5-2E511E8FC6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8733" y="4894310"/>
            <a:ext cx="2346502" cy="1319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" name="Picture 18" descr="Image result for packaging on conveyors">
            <a:extLst>
              <a:ext uri="{FF2B5EF4-FFF2-40B4-BE49-F238E27FC236}">
                <a16:creationId xmlns:a16="http://schemas.microsoft.com/office/drawing/2014/main" id="{8640B4C2-E8C5-55A7-7DF7-5933D3604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2" t="6940" r="-362" b="16095"/>
          <a:stretch>
            <a:fillRect/>
          </a:stretch>
        </p:blipFill>
        <p:spPr bwMode="auto">
          <a:xfrm>
            <a:off x="7151781" y="4863268"/>
            <a:ext cx="2932746" cy="1403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" name="Text Box 23">
            <a:extLst>
              <a:ext uri="{FF2B5EF4-FFF2-40B4-BE49-F238E27FC236}">
                <a16:creationId xmlns:a16="http://schemas.microsoft.com/office/drawing/2014/main" id="{9F6306C4-0512-1BF1-636F-D64B7701BA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9708" y="1435653"/>
            <a:ext cx="8611054" cy="551663"/>
          </a:xfrm>
          <a:prstGeom prst="rect">
            <a:avLst/>
          </a:prstGeom>
          <a:solidFill>
            <a:srgbClr val="C0C0C0">
              <a:alpha val="50195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tIns="154800" bIns="154800">
            <a:spAutoFit/>
          </a:bodyPr>
          <a:lstStyle>
            <a:lvl1pPr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8097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ts val="2000"/>
              </a:lnSpc>
              <a:spcBef>
                <a:spcPts val="600"/>
              </a:spcBef>
            </a:pPr>
            <a:r>
              <a:rPr lang="en-GB" altLang="it-IT" sz="1600" dirty="0"/>
              <a:t>The RM1D is suitable for battery powered applications which require switching of DC loads.</a:t>
            </a:r>
          </a:p>
        </p:txBody>
      </p:sp>
      <p:sp>
        <p:nvSpPr>
          <p:cNvPr id="5" name="Segnaposto contenuto 2">
            <a:extLst>
              <a:ext uri="{FF2B5EF4-FFF2-40B4-BE49-F238E27FC236}">
                <a16:creationId xmlns:a16="http://schemas.microsoft.com/office/drawing/2014/main" id="{6D875134-0142-5AF6-CFF2-5304B6CFE1B1}"/>
              </a:ext>
            </a:extLst>
          </p:cNvPr>
          <p:cNvSpPr txBox="1">
            <a:spLocks/>
          </p:cNvSpPr>
          <p:nvPr/>
        </p:nvSpPr>
        <p:spPr>
          <a:xfrm>
            <a:off x="373062" y="1107347"/>
            <a:ext cx="11445875" cy="3187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b="1"/>
              <a:t>Markets of interest</a:t>
            </a:r>
            <a:endParaRPr lang="en-GB" altLang="en-US" sz="1800" b="1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78BDDFC-F5D7-BA95-7FE2-43F209E515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63755" y="2670902"/>
            <a:ext cx="1595145" cy="1442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85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olo 1">
            <a:extLst>
              <a:ext uri="{FF2B5EF4-FFF2-40B4-BE49-F238E27FC236}">
                <a16:creationId xmlns:a16="http://schemas.microsoft.com/office/drawing/2014/main" id="{47137A4A-769C-2CD2-2300-ABDA711C5B9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grpSp>
        <p:nvGrpSpPr>
          <p:cNvPr id="4" name="Group 7">
            <a:extLst>
              <a:ext uri="{FF2B5EF4-FFF2-40B4-BE49-F238E27FC236}">
                <a16:creationId xmlns:a16="http://schemas.microsoft.com/office/drawing/2014/main" id="{55EB6DAE-24F4-73AC-5349-0C27F5C6419D}"/>
              </a:ext>
            </a:extLst>
          </p:cNvPr>
          <p:cNvGrpSpPr>
            <a:grpSpLocks/>
          </p:cNvGrpSpPr>
          <p:nvPr/>
        </p:nvGrpSpPr>
        <p:grpSpPr bwMode="auto">
          <a:xfrm>
            <a:off x="1078485" y="1922202"/>
            <a:ext cx="1104898" cy="2100611"/>
            <a:chOff x="140002" y="1665288"/>
            <a:chExt cx="1104899" cy="2099187"/>
          </a:xfrm>
        </p:grpSpPr>
        <p:grpSp>
          <p:nvGrpSpPr>
            <p:cNvPr id="5" name="Group 34">
              <a:extLst>
                <a:ext uri="{FF2B5EF4-FFF2-40B4-BE49-F238E27FC236}">
                  <a16:creationId xmlns:a16="http://schemas.microsoft.com/office/drawing/2014/main" id="{B815B583-A67F-A8B2-2B1F-216F437D660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40002" y="2280424"/>
              <a:ext cx="1104899" cy="1484051"/>
              <a:chOff x="5348178" y="2514708"/>
              <a:chExt cx="854755" cy="2208362"/>
            </a:xfrm>
          </p:grpSpPr>
          <p:sp>
            <p:nvSpPr>
              <p:cNvPr id="8" name="TextBox 35">
                <a:extLst>
                  <a:ext uri="{FF2B5EF4-FFF2-40B4-BE49-F238E27FC236}">
                    <a16:creationId xmlns:a16="http://schemas.microsoft.com/office/drawing/2014/main" id="{6F7BAEAE-9FC4-17D4-F348-4E497CC7E9F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5348178" y="4036549"/>
                <a:ext cx="854755" cy="68652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1200" dirty="0">
                    <a:cs typeface="Arial" panose="020B0604020202020204" pitchFamily="34" charset="0"/>
                  </a:rPr>
                  <a:t>SSR series: </a:t>
                </a:r>
              </a:p>
              <a:p>
                <a:pPr eaLnBrk="1" hangingPunct="1"/>
                <a:r>
                  <a:rPr lang="en-GB" altLang="en-US" sz="1200" b="1" dirty="0">
                    <a:cs typeface="Arial" panose="020B0604020202020204" pitchFamily="34" charset="0"/>
                  </a:rPr>
                  <a:t>RM</a:t>
                </a:r>
              </a:p>
            </p:txBody>
          </p:sp>
          <p:cxnSp>
            <p:nvCxnSpPr>
              <p:cNvPr id="9" name="Straight Connector 8">
                <a:extLst>
                  <a:ext uri="{FF2B5EF4-FFF2-40B4-BE49-F238E27FC236}">
                    <a16:creationId xmlns:a16="http://schemas.microsoft.com/office/drawing/2014/main" id="{0F315E0E-77F8-80C1-C8E2-AF967D77E428}"/>
                  </a:ext>
                </a:extLst>
              </p:cNvPr>
              <p:cNvCxnSpPr>
                <a:cxnSpLocks/>
                <a:stCxn id="6" idx="2"/>
                <a:endCxn id="8" idx="0"/>
              </p:cNvCxnSpPr>
              <p:nvPr/>
            </p:nvCxnSpPr>
            <p:spPr>
              <a:xfrm>
                <a:off x="5775465" y="2514708"/>
                <a:ext cx="91" cy="152184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9071A416-2634-C58F-9F85-D3D1FA30A373}"/>
                </a:ext>
              </a:extLst>
            </p:cNvPr>
            <p:cNvSpPr txBox="1"/>
            <p:nvPr/>
          </p:nvSpPr>
          <p:spPr>
            <a:xfrm>
              <a:off x="227820" y="1665288"/>
              <a:ext cx="929029" cy="615136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GB" sz="3400" b="1" dirty="0">
                  <a:solidFill>
                    <a:srgbClr val="0070C0"/>
                  </a:solidFill>
                </a:rPr>
                <a:t>RM</a:t>
              </a:r>
            </a:p>
          </p:txBody>
        </p:sp>
      </p:grpSp>
      <p:grpSp>
        <p:nvGrpSpPr>
          <p:cNvPr id="10" name="Group 6">
            <a:extLst>
              <a:ext uri="{FF2B5EF4-FFF2-40B4-BE49-F238E27FC236}">
                <a16:creationId xmlns:a16="http://schemas.microsoft.com/office/drawing/2014/main" id="{D671E047-697F-6CAA-8767-4B383FA2BDD5}"/>
              </a:ext>
            </a:extLst>
          </p:cNvPr>
          <p:cNvGrpSpPr>
            <a:grpSpLocks/>
          </p:cNvGrpSpPr>
          <p:nvPr/>
        </p:nvGrpSpPr>
        <p:grpSpPr bwMode="auto">
          <a:xfrm>
            <a:off x="2492548" y="1922202"/>
            <a:ext cx="1526528" cy="2110444"/>
            <a:chOff x="-89885" y="1383205"/>
            <a:chExt cx="1526528" cy="2110730"/>
          </a:xfrm>
        </p:grpSpPr>
        <p:grpSp>
          <p:nvGrpSpPr>
            <p:cNvPr id="11" name="Group 31">
              <a:extLst>
                <a:ext uri="{FF2B5EF4-FFF2-40B4-BE49-F238E27FC236}">
                  <a16:creationId xmlns:a16="http://schemas.microsoft.com/office/drawing/2014/main" id="{28A8006F-18EA-3382-A443-D3888345376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89885" y="1997651"/>
              <a:ext cx="1526528" cy="1496284"/>
              <a:chOff x="4424037" y="1691826"/>
              <a:chExt cx="2213991" cy="1495617"/>
            </a:xfrm>
          </p:grpSpPr>
          <p:sp>
            <p:nvSpPr>
              <p:cNvPr id="13" name="TextBox 32">
                <a:extLst>
                  <a:ext uri="{FF2B5EF4-FFF2-40B4-BE49-F238E27FC236}">
                    <a16:creationId xmlns:a16="http://schemas.microsoft.com/office/drawing/2014/main" id="{D0031926-6C30-4DD6-A680-6D6F5224902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24037" y="2725921"/>
                <a:ext cx="2213991" cy="461522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1200" dirty="0">
                    <a:cs typeface="Arial" panose="020B0604020202020204" pitchFamily="34" charset="0"/>
                  </a:rPr>
                  <a:t>1:</a:t>
                </a:r>
                <a:r>
                  <a:rPr lang="en-GB" altLang="en-US" sz="1200" b="1" dirty="0">
                    <a:cs typeface="Arial" panose="020B0604020202020204" pitchFamily="34" charset="0"/>
                  </a:rPr>
                  <a:t> </a:t>
                </a:r>
              </a:p>
              <a:p>
                <a:pPr eaLnBrk="1" hangingPunct="1"/>
                <a:r>
                  <a:rPr lang="en-GB" altLang="en-US" sz="1200" b="1" dirty="0">
                    <a:cs typeface="Arial" panose="020B0604020202020204" pitchFamily="34" charset="0"/>
                  </a:rPr>
                  <a:t>1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 switching pole</a:t>
                </a:r>
              </a:p>
            </p:txBody>
          </p: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CED00EAC-8D7F-6D10-A936-D9EB411CDAF2}"/>
                  </a:ext>
                </a:extLst>
              </p:cNvPr>
              <p:cNvCxnSpPr>
                <a:cxnSpLocks/>
                <a:stCxn id="12" idx="2"/>
                <a:endCxn id="13" idx="0"/>
              </p:cNvCxnSpPr>
              <p:nvPr/>
            </p:nvCxnSpPr>
            <p:spPr>
              <a:xfrm flipH="1">
                <a:off x="5531033" y="1691826"/>
                <a:ext cx="1" cy="103409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E96883A-752C-D177-E8B0-ABA72B211111}"/>
                </a:ext>
              </a:extLst>
            </p:cNvPr>
            <p:cNvSpPr txBox="1"/>
            <p:nvPr/>
          </p:nvSpPr>
          <p:spPr>
            <a:xfrm>
              <a:off x="450586" y="1383205"/>
              <a:ext cx="445587" cy="614446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GB" sz="3400" b="1" dirty="0">
                  <a:solidFill>
                    <a:srgbClr val="0070C0"/>
                  </a:solidFill>
                </a:rPr>
                <a:t>1</a:t>
              </a:r>
            </a:p>
          </p:txBody>
        </p:sp>
      </p:grpSp>
      <p:grpSp>
        <p:nvGrpSpPr>
          <p:cNvPr id="15" name="Group 5">
            <a:extLst>
              <a:ext uri="{FF2B5EF4-FFF2-40B4-BE49-F238E27FC236}">
                <a16:creationId xmlns:a16="http://schemas.microsoft.com/office/drawing/2014/main" id="{EA32C1E6-1AA5-262F-E918-B8CC1BC38E9F}"/>
              </a:ext>
            </a:extLst>
          </p:cNvPr>
          <p:cNvGrpSpPr>
            <a:grpSpLocks/>
          </p:cNvGrpSpPr>
          <p:nvPr/>
        </p:nvGrpSpPr>
        <p:grpSpPr bwMode="auto">
          <a:xfrm>
            <a:off x="4326478" y="1912370"/>
            <a:ext cx="1339850" cy="2110445"/>
            <a:chOff x="1129154" y="1685778"/>
            <a:chExt cx="1339850" cy="2111106"/>
          </a:xfrm>
        </p:grpSpPr>
        <p:grpSp>
          <p:nvGrpSpPr>
            <p:cNvPr id="16" name="Group 28">
              <a:extLst>
                <a:ext uri="{FF2B5EF4-FFF2-40B4-BE49-F238E27FC236}">
                  <a16:creationId xmlns:a16="http://schemas.microsoft.com/office/drawing/2014/main" id="{6B6F8941-5D89-C61C-AE58-E1948E9446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129154" y="2300331"/>
              <a:ext cx="1339850" cy="1496553"/>
              <a:chOff x="6852045" y="1944191"/>
              <a:chExt cx="1273840" cy="964881"/>
            </a:xfrm>
          </p:grpSpPr>
          <p:sp>
            <p:nvSpPr>
              <p:cNvPr id="18" name="TextBox 29">
                <a:extLst>
                  <a:ext uri="{FF2B5EF4-FFF2-40B4-BE49-F238E27FC236}">
                    <a16:creationId xmlns:a16="http://schemas.microsoft.com/office/drawing/2014/main" id="{7D575FBA-D559-3FA9-D334-AE86111D71D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52045" y="2611327"/>
                <a:ext cx="1273840" cy="297745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1200" dirty="0">
                    <a:cs typeface="Arial" panose="020B0604020202020204" pitchFamily="34" charset="0"/>
                  </a:rPr>
                  <a:t>Switching type</a:t>
                </a:r>
              </a:p>
              <a:p>
                <a:pPr eaLnBrk="1" hangingPunct="1"/>
                <a:r>
                  <a:rPr lang="en-GB" altLang="en-US" sz="1200" b="1" dirty="0">
                    <a:cs typeface="Arial" panose="020B0604020202020204" pitchFamily="34" charset="0"/>
                  </a:rPr>
                  <a:t>D: 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DC switching</a:t>
                </a:r>
              </a:p>
            </p:txBody>
          </p:sp>
          <p:cxnSp>
            <p:nvCxnSpPr>
              <p:cNvPr id="19" name="Straight Connector 18">
                <a:extLst>
                  <a:ext uri="{FF2B5EF4-FFF2-40B4-BE49-F238E27FC236}">
                    <a16:creationId xmlns:a16="http://schemas.microsoft.com/office/drawing/2014/main" id="{5B5AA731-D7F3-4EB5-4282-08A2058F7644}"/>
                  </a:ext>
                </a:extLst>
              </p:cNvPr>
              <p:cNvCxnSpPr>
                <a:cxnSpLocks/>
                <a:stCxn id="17" idx="2"/>
                <a:endCxn id="18" idx="0"/>
              </p:cNvCxnSpPr>
              <p:nvPr/>
            </p:nvCxnSpPr>
            <p:spPr>
              <a:xfrm>
                <a:off x="7488965" y="1944191"/>
                <a:ext cx="0" cy="66713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580008E-3B7D-BC60-E5F7-D9886828AD48}"/>
                </a:ext>
              </a:extLst>
            </p:cNvPr>
            <p:cNvSpPr txBox="1"/>
            <p:nvPr/>
          </p:nvSpPr>
          <p:spPr>
            <a:xfrm>
              <a:off x="1551429" y="1685778"/>
              <a:ext cx="495300" cy="614553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GB" sz="3400" b="1" dirty="0">
                  <a:solidFill>
                    <a:srgbClr val="0070C0"/>
                  </a:solidFill>
                </a:rPr>
                <a:t>D</a:t>
              </a:r>
            </a:p>
          </p:txBody>
        </p:sp>
      </p:grpSp>
      <p:grpSp>
        <p:nvGrpSpPr>
          <p:cNvPr id="20" name="Group 4">
            <a:extLst>
              <a:ext uri="{FF2B5EF4-FFF2-40B4-BE49-F238E27FC236}">
                <a16:creationId xmlns:a16="http://schemas.microsoft.com/office/drawing/2014/main" id="{1F6E8507-97B9-3CF7-D621-5C6DBC1C128F}"/>
              </a:ext>
            </a:extLst>
          </p:cNvPr>
          <p:cNvGrpSpPr>
            <a:grpSpLocks/>
          </p:cNvGrpSpPr>
          <p:nvPr/>
        </p:nvGrpSpPr>
        <p:grpSpPr bwMode="auto">
          <a:xfrm>
            <a:off x="5977452" y="1900286"/>
            <a:ext cx="1411287" cy="2110445"/>
            <a:chOff x="2133493" y="1616573"/>
            <a:chExt cx="1411283" cy="2108021"/>
          </a:xfrm>
        </p:grpSpPr>
        <p:grpSp>
          <p:nvGrpSpPr>
            <p:cNvPr id="21" name="Group 43">
              <a:extLst>
                <a:ext uri="{FF2B5EF4-FFF2-40B4-BE49-F238E27FC236}">
                  <a16:creationId xmlns:a16="http://schemas.microsoft.com/office/drawing/2014/main" id="{6D35417A-2A86-E2A3-0240-61F1F47FED92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2133493" y="2231419"/>
              <a:ext cx="1411283" cy="1493175"/>
              <a:chOff x="4792906" y="2066270"/>
              <a:chExt cx="1091998" cy="2269193"/>
            </a:xfrm>
          </p:grpSpPr>
          <p:cxnSp>
            <p:nvCxnSpPr>
              <p:cNvPr id="24" name="Straight Connector 23">
                <a:extLst>
                  <a:ext uri="{FF2B5EF4-FFF2-40B4-BE49-F238E27FC236}">
                    <a16:creationId xmlns:a16="http://schemas.microsoft.com/office/drawing/2014/main" id="{3FA490E2-A840-4C46-17B3-D951ACF3DDC8}"/>
                  </a:ext>
                </a:extLst>
              </p:cNvPr>
              <p:cNvCxnSpPr>
                <a:cxnSpLocks/>
                <a:stCxn id="53" idx="0"/>
                <a:endCxn id="22" idx="2"/>
              </p:cNvCxnSpPr>
              <p:nvPr/>
            </p:nvCxnSpPr>
            <p:spPr>
              <a:xfrm>
                <a:off x="5338905" y="2767061"/>
                <a:ext cx="1" cy="156840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TextBox 44">
                <a:extLst>
                  <a:ext uri="{FF2B5EF4-FFF2-40B4-BE49-F238E27FC236}">
                    <a16:creationId xmlns:a16="http://schemas.microsoft.com/office/drawing/2014/main" id="{96056E96-152E-7340-5C98-A8F9E8AF8BA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 flipH="1">
                <a:off x="4792906" y="2066270"/>
                <a:ext cx="1091998" cy="70079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1200" dirty="0">
                    <a:cs typeface="Arial" panose="020B0604020202020204" pitchFamily="34" charset="0"/>
                  </a:rPr>
                  <a:t>Output voltage:</a:t>
                </a:r>
              </a:p>
              <a:p>
                <a:pPr eaLnBrk="1" hangingPunct="1"/>
                <a:r>
                  <a:rPr lang="en-GB" altLang="en-US" sz="1200" b="1" dirty="0">
                    <a:cs typeface="Arial" panose="020B0604020202020204" pitchFamily="34" charset="0"/>
                  </a:rPr>
                  <a:t>060: 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1 – 60 VDC</a:t>
                </a:r>
                <a:endParaRPr lang="en-GB" altLang="en-US" sz="1400" dirty="0">
                  <a:cs typeface="Arial" panose="020B0604020202020204" pitchFamily="34" charset="0"/>
                </a:endParaRPr>
              </a:p>
            </p:txBody>
          </p:sp>
        </p:grp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D793E060-92CA-AFE0-9CAC-046E3281CA37}"/>
                </a:ext>
              </a:extLst>
            </p:cNvPr>
            <p:cNvSpPr txBox="1"/>
            <p:nvPr/>
          </p:nvSpPr>
          <p:spPr>
            <a:xfrm>
              <a:off x="2344159" y="1616573"/>
              <a:ext cx="989953" cy="614846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GB" sz="3400" b="1" dirty="0">
                  <a:solidFill>
                    <a:srgbClr val="0070C0"/>
                  </a:solidFill>
                </a:rPr>
                <a:t>060</a:t>
              </a:r>
            </a:p>
          </p:txBody>
        </p:sp>
      </p:grpSp>
      <p:grpSp>
        <p:nvGrpSpPr>
          <p:cNvPr id="25" name="Group 2">
            <a:extLst>
              <a:ext uri="{FF2B5EF4-FFF2-40B4-BE49-F238E27FC236}">
                <a16:creationId xmlns:a16="http://schemas.microsoft.com/office/drawing/2014/main" id="{741EE042-A9F2-AB53-A5F0-A3FFFFB26CA5}"/>
              </a:ext>
            </a:extLst>
          </p:cNvPr>
          <p:cNvGrpSpPr>
            <a:grpSpLocks/>
          </p:cNvGrpSpPr>
          <p:nvPr/>
        </p:nvGrpSpPr>
        <p:grpSpPr bwMode="auto">
          <a:xfrm>
            <a:off x="7699545" y="1878112"/>
            <a:ext cx="1339850" cy="2122528"/>
            <a:chOff x="3350175" y="1665288"/>
            <a:chExt cx="1340947" cy="2121779"/>
          </a:xfrm>
        </p:grpSpPr>
        <p:grpSp>
          <p:nvGrpSpPr>
            <p:cNvPr id="26" name="Group 40">
              <a:extLst>
                <a:ext uri="{FF2B5EF4-FFF2-40B4-BE49-F238E27FC236}">
                  <a16:creationId xmlns:a16="http://schemas.microsoft.com/office/drawing/2014/main" id="{08F60A75-245F-4E71-EDC2-3096B860258B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3350175" y="2279433"/>
              <a:ext cx="1340947" cy="1507634"/>
              <a:chOff x="5798481" y="4255647"/>
              <a:chExt cx="1946518" cy="1507074"/>
            </a:xfrm>
          </p:grpSpPr>
          <p:sp>
            <p:nvSpPr>
              <p:cNvPr id="28" name="TextBox 41">
                <a:extLst>
                  <a:ext uri="{FF2B5EF4-FFF2-40B4-BE49-F238E27FC236}">
                    <a16:creationId xmlns:a16="http://schemas.microsoft.com/office/drawing/2014/main" id="{38581EBD-EE94-603F-AAC2-A6989CB9F0A8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>
                <a:off x="5798481" y="4255647"/>
                <a:ext cx="1946518" cy="461331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1200" dirty="0">
                    <a:cs typeface="Arial" panose="020B0604020202020204" pitchFamily="34" charset="0"/>
                  </a:rPr>
                  <a:t>Control input</a:t>
                </a:r>
              </a:p>
              <a:p>
                <a:pPr eaLnBrk="1" hangingPunct="1"/>
                <a:r>
                  <a:rPr lang="en-GB" altLang="en-US" sz="1200" b="1" dirty="0">
                    <a:cs typeface="Arial" panose="020B0604020202020204" pitchFamily="34" charset="0"/>
                  </a:rPr>
                  <a:t>D:  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4 – 32 VDC </a:t>
                </a:r>
              </a:p>
            </p:txBody>
          </p: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CCED622-53F7-F38A-EE1C-A7946657A5EE}"/>
                  </a:ext>
                </a:extLst>
              </p:cNvPr>
              <p:cNvCxnSpPr>
                <a:cxnSpLocks/>
                <a:stCxn id="28" idx="0"/>
                <a:endCxn id="27" idx="2"/>
              </p:cNvCxnSpPr>
              <p:nvPr/>
            </p:nvCxnSpPr>
            <p:spPr>
              <a:xfrm>
                <a:off x="6771740" y="4716978"/>
                <a:ext cx="2773" cy="1045743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E18B6879-11C1-0A6F-E2C0-2B5B71EBCF6C}"/>
                </a:ext>
              </a:extLst>
            </p:cNvPr>
            <p:cNvSpPr txBox="1"/>
            <p:nvPr/>
          </p:nvSpPr>
          <p:spPr>
            <a:xfrm>
              <a:off x="3773117" y="1665288"/>
              <a:ext cx="498883" cy="614145"/>
            </a:xfrm>
            <a:prstGeom prst="rect">
              <a:avLst/>
            </a:prstGeom>
            <a:noFill/>
            <a:effectLst/>
          </p:spPr>
          <p:txBody>
            <a:bodyPr>
              <a:spAutoFit/>
            </a:bodyPr>
            <a:lstStyle/>
            <a:p>
              <a:pPr eaLnBrk="1" hangingPunct="1">
                <a:defRPr/>
              </a:pPr>
              <a:r>
                <a:rPr lang="en-GB" sz="3400" b="1" dirty="0">
                  <a:solidFill>
                    <a:srgbClr val="0070C0"/>
                  </a:solidFill>
                </a:rPr>
                <a:t>D</a:t>
              </a:r>
            </a:p>
          </p:txBody>
        </p:sp>
      </p:grpSp>
      <p:grpSp>
        <p:nvGrpSpPr>
          <p:cNvPr id="30" name="Group 1">
            <a:extLst>
              <a:ext uri="{FF2B5EF4-FFF2-40B4-BE49-F238E27FC236}">
                <a16:creationId xmlns:a16="http://schemas.microsoft.com/office/drawing/2014/main" id="{4AD9F93C-EF84-69AB-C48A-A977A72A7264}"/>
              </a:ext>
            </a:extLst>
          </p:cNvPr>
          <p:cNvGrpSpPr>
            <a:grpSpLocks/>
          </p:cNvGrpSpPr>
          <p:nvPr/>
        </p:nvGrpSpPr>
        <p:grpSpPr bwMode="auto">
          <a:xfrm>
            <a:off x="9350201" y="1878111"/>
            <a:ext cx="1791216" cy="2861195"/>
            <a:chOff x="4089769" y="1754945"/>
            <a:chExt cx="1790488" cy="2860769"/>
          </a:xfrm>
        </p:grpSpPr>
        <p:grpSp>
          <p:nvGrpSpPr>
            <p:cNvPr id="31" name="Group 37">
              <a:extLst>
                <a:ext uri="{FF2B5EF4-FFF2-40B4-BE49-F238E27FC236}">
                  <a16:creationId xmlns:a16="http://schemas.microsoft.com/office/drawing/2014/main" id="{03E27320-1A0F-7B50-9760-30E050605772}"/>
                </a:ext>
              </a:extLst>
            </p:cNvPr>
            <p:cNvGrpSpPr>
              <a:grpSpLocks/>
            </p:cNvGrpSpPr>
            <p:nvPr/>
          </p:nvGrpSpPr>
          <p:grpSpPr bwMode="auto">
            <a:xfrm flipV="1">
              <a:off x="4089769" y="2370409"/>
              <a:ext cx="1790488" cy="2245305"/>
              <a:chOff x="7023500" y="5338040"/>
              <a:chExt cx="1791865" cy="2244793"/>
            </a:xfrm>
          </p:grpSpPr>
          <p:sp>
            <p:nvSpPr>
              <p:cNvPr id="33" name="TextBox 38">
                <a:extLst>
                  <a:ext uri="{FF2B5EF4-FFF2-40B4-BE49-F238E27FC236}">
                    <a16:creationId xmlns:a16="http://schemas.microsoft.com/office/drawing/2014/main" id="{17411D2E-C26E-9C93-3B4E-121C4260644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10800000">
                <a:off x="7023500" y="5338040"/>
                <a:ext cx="1791865" cy="1199877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r>
                  <a:rPr lang="en-GB" altLang="en-US" sz="1200" dirty="0">
                    <a:cs typeface="Arial" panose="020B0604020202020204" pitchFamily="34" charset="0"/>
                  </a:rPr>
                  <a:t>Rated current</a:t>
                </a:r>
              </a:p>
              <a:p>
                <a:pPr eaLnBrk="1" hangingPunct="1">
                  <a:tabLst>
                    <a:tab pos="357188" algn="l"/>
                  </a:tabLst>
                </a:pPr>
                <a:r>
                  <a:rPr lang="en-GB" altLang="en-US" sz="1200" b="1" dirty="0">
                    <a:solidFill>
                      <a:srgbClr val="FF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3</a:t>
                </a:r>
                <a:r>
                  <a:rPr lang="en-GB" altLang="en-US" sz="1200" dirty="0">
                    <a:solidFill>
                      <a:srgbClr val="FF0000"/>
                    </a:solidFill>
                    <a:latin typeface="Arial Black" panose="020B0A04020102020204" pitchFamily="34" charset="0"/>
                    <a:cs typeface="Arial" panose="020B0604020202020204" pitchFamily="34" charset="0"/>
                  </a:rPr>
                  <a:t>:  	3 ADC </a:t>
                </a:r>
              </a:p>
              <a:p>
                <a:pPr eaLnBrk="1" hangingPunct="1">
                  <a:tabLst>
                    <a:tab pos="357188" algn="l"/>
                  </a:tabLst>
                </a:pPr>
                <a:r>
                  <a:rPr lang="en-GB" altLang="en-US" sz="1200" b="1" dirty="0">
                    <a:cs typeface="Arial" panose="020B0604020202020204" pitchFamily="34" charset="0"/>
                  </a:rPr>
                  <a:t>10: 	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10 ADC</a:t>
                </a:r>
              </a:p>
              <a:p>
                <a:pPr eaLnBrk="1" hangingPunct="1">
                  <a:tabLst>
                    <a:tab pos="357188" algn="l"/>
                  </a:tabLst>
                </a:pPr>
                <a:r>
                  <a:rPr lang="en-GB" altLang="en-US" sz="1200" b="1" dirty="0">
                    <a:cs typeface="Arial" panose="020B0604020202020204" pitchFamily="34" charset="0"/>
                  </a:rPr>
                  <a:t>20: 	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20 ADC</a:t>
                </a:r>
              </a:p>
              <a:p>
                <a:pPr eaLnBrk="1" hangingPunct="1">
                  <a:tabLst>
                    <a:tab pos="357188" algn="l"/>
                  </a:tabLst>
                </a:pPr>
                <a:r>
                  <a:rPr lang="en-GB" altLang="en-US" sz="1200" b="1" dirty="0">
                    <a:cs typeface="Arial" panose="020B0604020202020204" pitchFamily="34" charset="0"/>
                  </a:rPr>
                  <a:t>50: 	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50 ADC</a:t>
                </a:r>
              </a:p>
              <a:p>
                <a:pPr eaLnBrk="1" hangingPunct="1">
                  <a:tabLst>
                    <a:tab pos="357188" algn="l"/>
                  </a:tabLst>
                </a:pPr>
                <a:r>
                  <a:rPr lang="en-GB" altLang="en-US" sz="1200" b="1" dirty="0">
                    <a:cs typeface="Arial" panose="020B0604020202020204" pitchFamily="34" charset="0"/>
                  </a:rPr>
                  <a:t>100: 	</a:t>
                </a:r>
                <a:r>
                  <a:rPr lang="en-GB" altLang="en-US" sz="1200" dirty="0">
                    <a:cs typeface="Arial" panose="020B0604020202020204" pitchFamily="34" charset="0"/>
                  </a:rPr>
                  <a:t>100 ADC</a:t>
                </a:r>
              </a:p>
            </p:txBody>
          </p: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7C65ABB1-DD8B-A0CF-9A69-08DB5A22FA10}"/>
                  </a:ext>
                </a:extLst>
              </p:cNvPr>
              <p:cNvCxnSpPr>
                <a:cxnSpLocks/>
                <a:stCxn id="33" idx="0"/>
                <a:endCxn id="32" idx="2"/>
              </p:cNvCxnSpPr>
              <p:nvPr/>
            </p:nvCxnSpPr>
            <p:spPr>
              <a:xfrm>
                <a:off x="7919432" y="6537917"/>
                <a:ext cx="0" cy="104491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676C2BE0-3C44-BAA1-7121-315E09E9E5FC}"/>
                </a:ext>
              </a:extLst>
            </p:cNvPr>
            <p:cNvSpPr txBox="1"/>
            <p:nvPr/>
          </p:nvSpPr>
          <p:spPr>
            <a:xfrm>
              <a:off x="4735876" y="1754945"/>
              <a:ext cx="498272" cy="615462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eaLnBrk="1" hangingPunct="1">
                <a:defRPr/>
              </a:pPr>
              <a:r>
                <a:rPr lang="en-GB" sz="3400" b="1" dirty="0">
                  <a:solidFill>
                    <a:srgbClr val="0070C0"/>
                  </a:solidFill>
                </a:rPr>
                <a:t>3</a:t>
              </a:r>
            </a:p>
          </p:txBody>
        </p:sp>
      </p:grpSp>
      <p:sp>
        <p:nvSpPr>
          <p:cNvPr id="2" name="Segnaposto contenuto 2">
            <a:extLst>
              <a:ext uri="{FF2B5EF4-FFF2-40B4-BE49-F238E27FC236}">
                <a16:creationId xmlns:a16="http://schemas.microsoft.com/office/drawing/2014/main" id="{A22D4C39-C110-5966-D43C-0BB3A31C61C1}"/>
              </a:ext>
            </a:extLst>
          </p:cNvPr>
          <p:cNvSpPr txBox="1">
            <a:spLocks/>
          </p:cNvSpPr>
          <p:nvPr/>
        </p:nvSpPr>
        <p:spPr>
          <a:xfrm>
            <a:off x="373062" y="1107347"/>
            <a:ext cx="11445875" cy="31878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b="1" dirty="0"/>
              <a:t>Part numbering</a:t>
            </a:r>
          </a:p>
        </p:txBody>
      </p:sp>
    </p:spTree>
    <p:extLst>
      <p:ext uri="{BB962C8B-B14F-4D97-AF65-F5344CB8AC3E}">
        <p14:creationId xmlns:p14="http://schemas.microsoft.com/office/powerpoint/2010/main" val="3170793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DBF68EF6-C29E-F063-70A6-EC115080BE05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73062" y="1107346"/>
            <a:ext cx="11445875" cy="4402141"/>
          </a:xfrm>
          <a:prstGeom prst="rect">
            <a:avLst/>
          </a:prstGeo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</a:pPr>
            <a:r>
              <a:rPr lang="en-GB" altLang="en-US" sz="1800" b="1" dirty="0"/>
              <a:t>Relevant technical data – RM1D060D3 main specifications</a:t>
            </a:r>
          </a:p>
          <a:p>
            <a:pPr marL="0" indent="0" algn="ctr"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endParaRPr lang="en-GB" altLang="en-US" sz="1800" b="1" dirty="0"/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1-pole DC switching solid state relay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Low power dissipation output MOSFET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Output voltage: 1-60 VDC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DC1 current rating: 3 ADC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Switching frequency up to 1000 Hz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Integrated output overvoltage protection with </a:t>
            </a:r>
            <a:r>
              <a:rPr lang="en-GB" altLang="en-US" sz="1600" dirty="0" err="1"/>
              <a:t>transil</a:t>
            </a:r>
            <a:endParaRPr lang="en-GB" altLang="en-US" sz="1600" dirty="0"/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LED indication for control voltage presence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Temperature rating up to 80ºC / 176°F</a:t>
            </a:r>
          </a:p>
          <a:p>
            <a:pPr eaLnBrk="1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altLang="en-US" sz="1600" dirty="0"/>
              <a:t>3750 </a:t>
            </a:r>
            <a:r>
              <a:rPr lang="en-GB" altLang="en-US" sz="1600" dirty="0" err="1"/>
              <a:t>Vrms</a:t>
            </a:r>
            <a:r>
              <a:rPr lang="en-GB" altLang="en-US" sz="1600" dirty="0"/>
              <a:t> for isolation between Input / Output / Backplate</a:t>
            </a:r>
          </a:p>
        </p:txBody>
      </p:sp>
      <p:sp>
        <p:nvSpPr>
          <p:cNvPr id="7" name="Titolo 1">
            <a:extLst>
              <a:ext uri="{FF2B5EF4-FFF2-40B4-BE49-F238E27FC236}">
                <a16:creationId xmlns:a16="http://schemas.microsoft.com/office/drawing/2014/main" id="{47137A4A-769C-2CD2-2300-ABDA711C5B94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pic>
        <p:nvPicPr>
          <p:cNvPr id="36" name="Picture 35" descr="A picture containing qr code&#10;&#10;Description automatically generated">
            <a:extLst>
              <a:ext uri="{FF2B5EF4-FFF2-40B4-BE49-F238E27FC236}">
                <a16:creationId xmlns:a16="http://schemas.microsoft.com/office/drawing/2014/main" id="{34C0EEF0-ECAE-3534-4CAD-612DD457DE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670" y="4526034"/>
            <a:ext cx="2068557" cy="2068557"/>
          </a:xfrm>
          <a:prstGeom prst="rect">
            <a:avLst/>
          </a:prstGeom>
        </p:spPr>
      </p:pic>
      <p:grpSp>
        <p:nvGrpSpPr>
          <p:cNvPr id="38" name="Group 37">
            <a:extLst>
              <a:ext uri="{FF2B5EF4-FFF2-40B4-BE49-F238E27FC236}">
                <a16:creationId xmlns:a16="http://schemas.microsoft.com/office/drawing/2014/main" id="{84133D63-2553-A3D0-5FCF-A4C370C43598}"/>
              </a:ext>
            </a:extLst>
          </p:cNvPr>
          <p:cNvGrpSpPr/>
          <p:nvPr/>
        </p:nvGrpSpPr>
        <p:grpSpPr>
          <a:xfrm>
            <a:off x="11399229" y="5089236"/>
            <a:ext cx="306294" cy="957040"/>
            <a:chOff x="7918947" y="4443984"/>
            <a:chExt cx="306294" cy="1734240"/>
          </a:xfrm>
        </p:grpSpPr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BECB6EED-A051-E497-4121-45B46F172B99}"/>
                </a:ext>
              </a:extLst>
            </p:cNvPr>
            <p:cNvCxnSpPr/>
            <p:nvPr/>
          </p:nvCxnSpPr>
          <p:spPr>
            <a:xfrm>
              <a:off x="7918947" y="4443984"/>
              <a:ext cx="0" cy="173424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CA48971-AD36-7DD5-8524-4931683199AA}"/>
                </a:ext>
              </a:extLst>
            </p:cNvPr>
            <p:cNvSpPr txBox="1"/>
            <p:nvPr/>
          </p:nvSpPr>
          <p:spPr>
            <a:xfrm rot="16200000">
              <a:off x="7340681" y="5251041"/>
              <a:ext cx="1507510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29.5 mm</a:t>
              </a:r>
              <a:endParaRPr lang="en-MT" sz="1100" dirty="0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4F0F2D99-949F-6AA7-10E3-60053B6A45E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136"/>
          <a:stretch/>
        </p:blipFill>
        <p:spPr>
          <a:xfrm>
            <a:off x="486476" y="5634157"/>
            <a:ext cx="2019300" cy="542924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810FC34-6561-4068-858E-D9B1027638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4313" y="5661490"/>
            <a:ext cx="1209675" cy="523875"/>
          </a:xfrm>
          <a:prstGeom prst="rect">
            <a:avLst/>
          </a:prstGeom>
        </p:spPr>
      </p:pic>
      <p:pic>
        <p:nvPicPr>
          <p:cNvPr id="6" name="Picture 5" descr="A white and black electrical device&#10;&#10;Description automatically generated">
            <a:extLst>
              <a:ext uri="{FF2B5EF4-FFF2-40B4-BE49-F238E27FC236}">
                <a16:creationId xmlns:a16="http://schemas.microsoft.com/office/drawing/2014/main" id="{111BE180-7128-AF4D-6E48-747876A966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5994" y="3951405"/>
            <a:ext cx="2160274" cy="2160274"/>
          </a:xfrm>
          <a:prstGeom prst="rect">
            <a:avLst/>
          </a:prstGeom>
        </p:spPr>
      </p:pic>
      <p:pic>
        <p:nvPicPr>
          <p:cNvPr id="5" name="Picture 4" descr="A black and white device with a green light&#10;&#10;Description automatically generated">
            <a:extLst>
              <a:ext uri="{FF2B5EF4-FFF2-40B4-BE49-F238E27FC236}">
                <a16:creationId xmlns:a16="http://schemas.microsoft.com/office/drawing/2014/main" id="{9C9BD713-BD83-5E89-4DD1-C1AB3E09AAF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445" y="1393525"/>
            <a:ext cx="2481966" cy="2481966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1278710E-BECB-2952-C06A-FE5C4450255F}"/>
              </a:ext>
            </a:extLst>
          </p:cNvPr>
          <p:cNvGrpSpPr/>
          <p:nvPr/>
        </p:nvGrpSpPr>
        <p:grpSpPr>
          <a:xfrm>
            <a:off x="6984584" y="3942740"/>
            <a:ext cx="1988084" cy="2365146"/>
            <a:chOff x="6984584" y="3942740"/>
            <a:chExt cx="1988084" cy="2365146"/>
          </a:xfrm>
        </p:grpSpPr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443FDB82-D0E4-FAB2-857E-E27E4AD0DD9D}"/>
                </a:ext>
              </a:extLst>
            </p:cNvPr>
            <p:cNvGrpSpPr/>
            <p:nvPr/>
          </p:nvGrpSpPr>
          <p:grpSpPr>
            <a:xfrm>
              <a:off x="6984584" y="4054766"/>
              <a:ext cx="261610" cy="1929498"/>
              <a:chOff x="7788143" y="4443984"/>
              <a:chExt cx="261610" cy="1734240"/>
            </a:xfrm>
          </p:grpSpPr>
          <p:cxnSp>
            <p:nvCxnSpPr>
              <p:cNvPr id="24" name="Straight Arrow Connector 23">
                <a:extLst>
                  <a:ext uri="{FF2B5EF4-FFF2-40B4-BE49-F238E27FC236}">
                    <a16:creationId xmlns:a16="http://schemas.microsoft.com/office/drawing/2014/main" id="{A1BB964B-8C25-7212-9811-9645F163F1AC}"/>
                  </a:ext>
                </a:extLst>
              </p:cNvPr>
              <p:cNvCxnSpPr/>
              <p:nvPr/>
            </p:nvCxnSpPr>
            <p:spPr>
              <a:xfrm>
                <a:off x="7918947" y="4443984"/>
                <a:ext cx="0" cy="173424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AC3A98F-6E4B-B75A-AB9B-A4BDDFF4AE70}"/>
                  </a:ext>
                </a:extLst>
              </p:cNvPr>
              <p:cNvSpPr txBox="1"/>
              <p:nvPr/>
            </p:nvSpPr>
            <p:spPr>
              <a:xfrm rot="16200000">
                <a:off x="7477402" y="5178303"/>
                <a:ext cx="883091" cy="26161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1100" dirty="0"/>
                  <a:t>58.2 mm</a:t>
                </a:r>
                <a:endParaRPr lang="en-MT" sz="1100" dirty="0"/>
              </a:p>
            </p:txBody>
          </p:sp>
        </p:grp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65EB88D2-3310-C37F-1B94-3A7AD561837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357026" y="6177081"/>
              <a:ext cx="1519124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0D58A01B-9A6E-709D-185B-B0826FDACB7A}"/>
                </a:ext>
              </a:extLst>
            </p:cNvPr>
            <p:cNvSpPr txBox="1"/>
            <p:nvPr/>
          </p:nvSpPr>
          <p:spPr>
            <a:xfrm>
              <a:off x="7779238" y="6046276"/>
              <a:ext cx="757826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/>
                <a:t>44.8 mm</a:t>
              </a:r>
              <a:endParaRPr lang="en-MT" sz="1100" dirty="0"/>
            </a:p>
          </p:txBody>
        </p:sp>
        <p:pic>
          <p:nvPicPr>
            <p:cNvPr id="9" name="Picture 8" descr="A white rectangular object with black text and black letters&#10;&#10;Description automatically generated">
              <a:extLst>
                <a:ext uri="{FF2B5EF4-FFF2-40B4-BE49-F238E27FC236}">
                  <a16:creationId xmlns:a16="http://schemas.microsoft.com/office/drawing/2014/main" id="{50E25F82-5D13-301E-C907-7C0E74AC495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91502" y="3942740"/>
              <a:ext cx="1781166" cy="21260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04381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TextBox 2">
            <a:extLst>
              <a:ext uri="{FF2B5EF4-FFF2-40B4-BE49-F238E27FC236}">
                <a16:creationId xmlns:a16="http://schemas.microsoft.com/office/drawing/2014/main" id="{9704F571-4DA3-6BD5-548D-C700D6173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637" y="3068196"/>
            <a:ext cx="3217499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</a:t>
            </a:r>
            <a:r>
              <a:rPr lang="en-US" altLang="en-US" sz="1600" b="1" dirty="0"/>
              <a:t>Easy to install: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Screws with captive clamps for ease of installation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Removable IP20 cover allows connection of ring terminals</a:t>
            </a:r>
          </a:p>
        </p:txBody>
      </p:sp>
      <p:sp>
        <p:nvSpPr>
          <p:cNvPr id="8" name="TextBox 2">
            <a:extLst>
              <a:ext uri="{FF2B5EF4-FFF2-40B4-BE49-F238E27FC236}">
                <a16:creationId xmlns:a16="http://schemas.microsoft.com/office/drawing/2014/main" id="{C67F7430-6F2D-ED54-727A-3BE9BC6045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638" y="4923006"/>
            <a:ext cx="3217499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</a:t>
            </a:r>
            <a:r>
              <a:rPr lang="en-US" altLang="en-US" sz="1600" b="1" dirty="0"/>
              <a:t>Reliability:</a:t>
            </a:r>
          </a:p>
          <a:p>
            <a:pPr eaLnBrk="1" hangingPunct="1">
              <a:defRPr/>
            </a:pPr>
            <a:r>
              <a:rPr lang="en-US" altLang="en-US" sz="1600" dirty="0"/>
              <a:t>Integrated overvoltage protection on output prevents damage from uncontrolled over voltages</a:t>
            </a:r>
          </a:p>
        </p:txBody>
      </p:sp>
      <p:sp>
        <p:nvSpPr>
          <p:cNvPr id="9" name="TextBox 2">
            <a:extLst>
              <a:ext uri="{FF2B5EF4-FFF2-40B4-BE49-F238E27FC236}">
                <a16:creationId xmlns:a16="http://schemas.microsoft.com/office/drawing/2014/main" id="{A730C43A-CBF0-3D91-70F7-3EA5818A4B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94638" y="1460500"/>
            <a:ext cx="3217498" cy="107721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Thermally efficient</a:t>
            </a:r>
            <a:r>
              <a:rPr lang="en-US" altLang="en-US" sz="1600" b="1" dirty="0"/>
              <a:t>:</a:t>
            </a:r>
          </a:p>
          <a:p>
            <a:pPr eaLnBrk="1" hangingPunct="1">
              <a:defRPr/>
            </a:pPr>
            <a:r>
              <a:rPr lang="en-US" altLang="en-US" sz="1600" dirty="0"/>
              <a:t>Low power dissipation MOSFETs on output to reduce heatsink requirements</a:t>
            </a:r>
          </a:p>
        </p:txBody>
      </p:sp>
      <p:sp>
        <p:nvSpPr>
          <p:cNvPr id="10" name="TextBox 2">
            <a:extLst>
              <a:ext uri="{FF2B5EF4-FFF2-40B4-BE49-F238E27FC236}">
                <a16:creationId xmlns:a16="http://schemas.microsoft.com/office/drawing/2014/main" id="{B1F232D6-55C1-2D26-94CC-6DB96AB4CC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08" y="3024718"/>
            <a:ext cx="3369578" cy="5857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Control LED indication</a:t>
            </a:r>
            <a:r>
              <a:rPr lang="en-US" altLang="en-US" sz="1600" b="1" dirty="0"/>
              <a:t>:</a:t>
            </a:r>
          </a:p>
          <a:p>
            <a:pPr eaLnBrk="1" hangingPunct="1">
              <a:defRPr/>
            </a:pPr>
            <a:r>
              <a:rPr lang="en-US" altLang="en-US" sz="1600" dirty="0"/>
              <a:t> User friendly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B0BF4057-CCB2-E479-156F-3958E8BB0C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08" y="3853472"/>
            <a:ext cx="3369578" cy="107632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85750" indent="-285750" eaLnBrk="1" hangingPunct="1">
              <a:buFont typeface="Wingdings" panose="05000000000000000000" pitchFamily="2" charset="2"/>
              <a:buChar char="ü"/>
              <a:defRPr/>
            </a:pPr>
            <a:r>
              <a:rPr lang="en-US" altLang="en-US" sz="1600" b="1" dirty="0">
                <a:sym typeface="Wingdings"/>
              </a:rPr>
              <a:t>No </a:t>
            </a:r>
            <a:r>
              <a:rPr lang="en-US" altLang="en-US" sz="1600" b="1" dirty="0"/>
              <a:t>potting compound:</a:t>
            </a:r>
          </a:p>
          <a:p>
            <a:pPr eaLnBrk="1" hangingPunct="1">
              <a:defRPr/>
            </a:pPr>
            <a:r>
              <a:rPr lang="en-US" altLang="en-US" sz="1600" dirty="0"/>
              <a:t>Longer lifetime due to removal of mechanical stresses on internal components   </a:t>
            </a:r>
          </a:p>
        </p:txBody>
      </p:sp>
      <p:sp>
        <p:nvSpPr>
          <p:cNvPr id="12" name="TextBox 2">
            <a:extLst>
              <a:ext uri="{FF2B5EF4-FFF2-40B4-BE49-F238E27FC236}">
                <a16:creationId xmlns:a16="http://schemas.microsoft.com/office/drawing/2014/main" id="{F5BC8079-3E16-D1C6-C7BF-B0047A23F9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08" y="1460500"/>
            <a:ext cx="3374253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Solid state switching</a:t>
            </a:r>
            <a:r>
              <a:rPr lang="en-US" altLang="en-US" sz="1600" b="1" dirty="0"/>
              <a:t>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Long lifetime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Silent operation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en-US" altLang="en-US" sz="1600" dirty="0"/>
              <a:t>Not susceptible to vibration &amp; shocks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8ACAEED1-FCE1-0234-591A-FDD3892E59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3599" y="1460500"/>
            <a:ext cx="2844800" cy="8302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Low switching losses</a:t>
            </a:r>
            <a:r>
              <a:rPr lang="en-US" altLang="en-US" sz="1600" b="1" dirty="0"/>
              <a:t>:</a:t>
            </a:r>
          </a:p>
          <a:p>
            <a:pPr eaLnBrk="1" hangingPunct="1">
              <a:defRPr/>
            </a:pPr>
            <a:r>
              <a:rPr lang="en-US" altLang="en-US" sz="1600" dirty="0"/>
              <a:t>Fast switching times with response times of 100</a:t>
            </a:r>
            <a:r>
              <a:rPr lang="en-US" altLang="en-US" sz="1600" dirty="0">
                <a:sym typeface="Symbol" panose="05050102010706020507" pitchFamily="18" charset="2"/>
              </a:rPr>
              <a:t>s</a:t>
            </a:r>
            <a:endParaRPr lang="en-US" altLang="en-US" sz="1600" dirty="0"/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BD50AD22-1674-BB71-DBEC-ED028916A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73599" y="4913314"/>
            <a:ext cx="2844800" cy="107791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Safe</a:t>
            </a:r>
            <a:r>
              <a:rPr lang="en-US" altLang="en-US" sz="1600" b="1" dirty="0"/>
              <a:t>:</a:t>
            </a:r>
          </a:p>
          <a:p>
            <a:pPr eaLnBrk="1" hangingPunct="1">
              <a:defRPr/>
            </a:pPr>
            <a:r>
              <a:rPr lang="en-US" altLang="en-US" sz="1600" dirty="0"/>
              <a:t>Isolation voltage of 3750V between input/output/backplate</a:t>
            </a:r>
          </a:p>
        </p:txBody>
      </p:sp>
      <p:sp>
        <p:nvSpPr>
          <p:cNvPr id="17" name="TextBox 2">
            <a:extLst>
              <a:ext uri="{FF2B5EF4-FFF2-40B4-BE49-F238E27FC236}">
                <a16:creationId xmlns:a16="http://schemas.microsoft.com/office/drawing/2014/main" id="{F2A750A6-1890-A67B-D9ED-770671CC92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3110" y="5154569"/>
            <a:ext cx="3369578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600" b="1" dirty="0">
                <a:sym typeface="Wingdings"/>
              </a:rPr>
              <a:t>  Suitable for demanding switching applications</a:t>
            </a:r>
            <a:r>
              <a:rPr lang="en-US" altLang="en-US" sz="1600" b="1" dirty="0"/>
              <a:t>:</a:t>
            </a:r>
          </a:p>
          <a:p>
            <a:pPr eaLnBrk="1" hangingPunct="1">
              <a:defRPr/>
            </a:pPr>
            <a:r>
              <a:rPr lang="en-US" altLang="en-US" sz="1600" dirty="0"/>
              <a:t>Switching frequency up to 1000 Hz</a:t>
            </a:r>
          </a:p>
        </p:txBody>
      </p:sp>
      <p:sp>
        <p:nvSpPr>
          <p:cNvPr id="3" name="Titolo 1">
            <a:extLst>
              <a:ext uri="{FF2B5EF4-FFF2-40B4-BE49-F238E27FC236}">
                <a16:creationId xmlns:a16="http://schemas.microsoft.com/office/drawing/2014/main" id="{18FC1122-FE6C-77A1-FF3B-C75F6AC4CAD1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product</a:t>
            </a:r>
          </a:p>
        </p:txBody>
      </p:sp>
      <p:sp>
        <p:nvSpPr>
          <p:cNvPr id="4" name="Segnaposto contenuto 2">
            <a:extLst>
              <a:ext uri="{FF2B5EF4-FFF2-40B4-BE49-F238E27FC236}">
                <a16:creationId xmlns:a16="http://schemas.microsoft.com/office/drawing/2014/main" id="{FBDFF009-FC20-53C7-744F-F88D671749EE}"/>
              </a:ext>
            </a:extLst>
          </p:cNvPr>
          <p:cNvSpPr txBox="1">
            <a:spLocks/>
          </p:cNvSpPr>
          <p:nvPr/>
        </p:nvSpPr>
        <p:spPr>
          <a:xfrm>
            <a:off x="373062" y="1107346"/>
            <a:ext cx="11445875" cy="3066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Font typeface="Arial" panose="020B0604020202020204" pitchFamily="34" charset="0"/>
              <a:buNone/>
            </a:pPr>
            <a:r>
              <a:rPr lang="en-GB" altLang="en-US" sz="1800" b="1"/>
              <a:t>Features and Benefits</a:t>
            </a:r>
            <a:endParaRPr lang="en-GB" altLang="en-US" sz="1800" b="1" dirty="0"/>
          </a:p>
        </p:txBody>
      </p:sp>
      <p:pic>
        <p:nvPicPr>
          <p:cNvPr id="5" name="Picture 4" descr="A black and white device with a green light&#10;&#10;Description automatically generated">
            <a:extLst>
              <a:ext uri="{FF2B5EF4-FFF2-40B4-BE49-F238E27FC236}">
                <a16:creationId xmlns:a16="http://schemas.microsoft.com/office/drawing/2014/main" id="{D24C179C-44E4-3E38-C174-6DD425B267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5016" y="2431348"/>
            <a:ext cx="2481966" cy="248196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979145D-45EF-C405-1DFE-7423F91E06CF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market</a:t>
            </a: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3E60088-7401-367A-DF69-262EB3D50B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11961" y="2697937"/>
            <a:ext cx="707186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 b="1" i="1" dirty="0"/>
              <a:t>Strength		                  Weakness	                                  Product picture</a:t>
            </a:r>
          </a:p>
        </p:txBody>
      </p:sp>
      <p:sp>
        <p:nvSpPr>
          <p:cNvPr id="6" name="Text Box 6">
            <a:extLst>
              <a:ext uri="{FF2B5EF4-FFF2-40B4-BE49-F238E27FC236}">
                <a16:creationId xmlns:a16="http://schemas.microsoft.com/office/drawing/2014/main" id="{153CE61D-53FE-C5FB-895D-FDBA0314D7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3050" y="2697937"/>
            <a:ext cx="29744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1400" b="1" i="1" dirty="0"/>
              <a:t>Series             Description</a:t>
            </a:r>
          </a:p>
        </p:txBody>
      </p:sp>
      <p:grpSp>
        <p:nvGrpSpPr>
          <p:cNvPr id="7" name="Group 7">
            <a:extLst>
              <a:ext uri="{FF2B5EF4-FFF2-40B4-BE49-F238E27FC236}">
                <a16:creationId xmlns:a16="http://schemas.microsoft.com/office/drawing/2014/main" id="{BD35C53B-C412-00C7-59CB-43587DC3FBA4}"/>
              </a:ext>
            </a:extLst>
          </p:cNvPr>
          <p:cNvGrpSpPr>
            <a:grpSpLocks/>
          </p:cNvGrpSpPr>
          <p:nvPr/>
        </p:nvGrpSpPr>
        <p:grpSpPr bwMode="auto">
          <a:xfrm>
            <a:off x="281339" y="3004995"/>
            <a:ext cx="11476399" cy="1682939"/>
            <a:chOff x="273978" y="2125663"/>
            <a:chExt cx="9279598" cy="998209"/>
          </a:xfrm>
        </p:grpSpPr>
        <p:grpSp>
          <p:nvGrpSpPr>
            <p:cNvPr id="8" name="Group 2">
              <a:extLst>
                <a:ext uri="{FF2B5EF4-FFF2-40B4-BE49-F238E27FC236}">
                  <a16:creationId xmlns:a16="http://schemas.microsoft.com/office/drawing/2014/main" id="{9011A0F4-968E-9EE2-696B-E36671B9E0D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73978" y="2125663"/>
              <a:ext cx="9279598" cy="998209"/>
              <a:chOff x="304140" y="3197225"/>
              <a:chExt cx="9279596" cy="1239838"/>
            </a:xfrm>
          </p:grpSpPr>
          <p:sp>
            <p:nvSpPr>
              <p:cNvPr id="11" name="Rectangle 73">
                <a:extLst>
                  <a:ext uri="{FF2B5EF4-FFF2-40B4-BE49-F238E27FC236}">
                    <a16:creationId xmlns:a16="http://schemas.microsoft.com/office/drawing/2014/main" id="{5B6E4B8A-FA5F-BF2F-7DCA-DA5AF0B68C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4140" y="3197225"/>
                <a:ext cx="9279596" cy="1239838"/>
              </a:xfrm>
              <a:prstGeom prst="rect">
                <a:avLst/>
              </a:prstGeom>
              <a:solidFill>
                <a:srgbClr val="C0C0C0">
                  <a:alpha val="14117"/>
                </a:srgb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12" name="Text Box 75">
                <a:extLst>
                  <a:ext uri="{FF2B5EF4-FFF2-40B4-BE49-F238E27FC236}">
                    <a16:creationId xmlns:a16="http://schemas.microsoft.com/office/drawing/2014/main" id="{B8A3BBC6-2550-54D9-4593-9415AD9EED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135290" y="3236913"/>
                <a:ext cx="1992996" cy="74824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marL="171450" indent="-1714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Char char="•"/>
                </a:pPr>
                <a:r>
                  <a:rPr lang="en-GB" altLang="en-US" sz="1200" dirty="0"/>
                  <a:t>Lower thermal performance</a:t>
                </a:r>
              </a:p>
              <a:p>
                <a:pPr eaLnBrk="1" hangingPunct="1">
                  <a:buFont typeface="Arial" panose="020B0604020202020204" pitchFamily="34" charset="0"/>
                  <a:buChar char="•"/>
                </a:pPr>
                <a:r>
                  <a:rPr lang="en-GB" altLang="en-US" sz="1200" dirty="0"/>
                  <a:t>No overvoltage protection</a:t>
                </a:r>
              </a:p>
              <a:p>
                <a:pPr>
                  <a:buFont typeface="Arial" panose="020B0604020202020204" pitchFamily="34" charset="0"/>
                  <a:buChar char="•"/>
                </a:pPr>
                <a:r>
                  <a:rPr lang="en-GB" altLang="en-US" sz="1200" dirty="0"/>
                  <a:t>Slower response times</a:t>
                </a:r>
              </a:p>
              <a:p>
                <a:pPr eaLnBrk="1" hangingPunct="1">
                  <a:buFont typeface="Arial" panose="020B0604020202020204" pitchFamily="34" charset="0"/>
                  <a:buChar char="•"/>
                </a:pPr>
                <a:r>
                  <a:rPr lang="en-GB" altLang="en-US" sz="1200" dirty="0"/>
                  <a:t>No LED indication</a:t>
                </a:r>
              </a:p>
              <a:p>
                <a:pPr eaLnBrk="1" hangingPunct="1">
                  <a:buFont typeface="Arial" panose="020B0604020202020204" pitchFamily="34" charset="0"/>
                  <a:buChar char="•"/>
                </a:pPr>
                <a:endParaRPr lang="en-GB" altLang="en-US" sz="1200" dirty="0"/>
              </a:p>
            </p:txBody>
          </p:sp>
          <p:sp>
            <p:nvSpPr>
              <p:cNvPr id="13" name="Text Box 44">
                <a:extLst>
                  <a:ext uri="{FF2B5EF4-FFF2-40B4-BE49-F238E27FC236}">
                    <a16:creationId xmlns:a16="http://schemas.microsoft.com/office/drawing/2014/main" id="{6CCC82B0-395B-9A07-1B83-CB8B421160E1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3749" y="3421063"/>
                <a:ext cx="1184272" cy="226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en-US" altLang="en-US" sz="1400" b="1" i="1" dirty="0"/>
                  <a:t>DC60Sx3</a:t>
                </a:r>
              </a:p>
            </p:txBody>
          </p:sp>
        </p:grp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412E9995-8B23-80F0-9D1E-F506532C1505}"/>
                </a:ext>
              </a:extLst>
            </p:cNvPr>
            <p:cNvSpPr txBox="1"/>
            <p:nvPr/>
          </p:nvSpPr>
          <p:spPr>
            <a:xfrm>
              <a:off x="1192849" y="2176446"/>
              <a:ext cx="2592177" cy="65719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defRPr/>
              </a:pPr>
              <a:r>
                <a:rPr lang="en-GB" sz="1100" i="1" dirty="0">
                  <a:solidFill>
                    <a:srgbClr val="002060"/>
                  </a:solidFill>
                </a:rPr>
                <a:t>The DC60Sx3 is a hockey-puck type SSR. It has a Bi-Polar Transistor output.</a:t>
              </a:r>
            </a:p>
            <a:p>
              <a:pPr algn="just">
                <a:defRPr/>
              </a:pPr>
              <a:endParaRPr lang="en-US" sz="1100" i="1" dirty="0">
                <a:solidFill>
                  <a:srgbClr val="002060"/>
                </a:solidFill>
              </a:endParaRP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en-US" sz="1100" i="1" dirty="0">
                  <a:solidFill>
                    <a:srgbClr val="002060"/>
                  </a:solidFill>
                </a:rPr>
                <a:t>Voltage range: 3 – 60 VDC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en-US" sz="1100" i="1" dirty="0">
                  <a:solidFill>
                    <a:srgbClr val="002060"/>
                  </a:solidFill>
                </a:rPr>
                <a:t>Output current: 3 ADC </a:t>
              </a:r>
            </a:p>
            <a:p>
              <a:pPr marL="171450" indent="-171450" algn="just">
                <a:buFont typeface="Arial" panose="020B0604020202020204" pitchFamily="34" charset="0"/>
                <a:buChar char="•"/>
                <a:defRPr/>
              </a:pPr>
              <a:r>
                <a:rPr lang="en-US" sz="1100" i="1" dirty="0">
                  <a:solidFill>
                    <a:srgbClr val="002060"/>
                  </a:solidFill>
                </a:rPr>
                <a:t>Input control: 3.5 – 32 VDC / 90 – 280 VAC</a:t>
              </a:r>
              <a:endParaRPr lang="en-MT" sz="1100" i="1" dirty="0">
                <a:solidFill>
                  <a:srgbClr val="002060"/>
                </a:solidFill>
              </a:endParaRPr>
            </a:p>
          </p:txBody>
        </p:sp>
        <p:sp>
          <p:nvSpPr>
            <p:cNvPr id="10" name="Text Box 75">
              <a:extLst>
                <a:ext uri="{FF2B5EF4-FFF2-40B4-BE49-F238E27FC236}">
                  <a16:creationId xmlns:a16="http://schemas.microsoft.com/office/drawing/2014/main" id="{CA0DA828-D60D-74E9-BCC7-D2EE528ED5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929343" y="2177237"/>
              <a:ext cx="2160240" cy="164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171450" indent="-1714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Char char="•"/>
              </a:pPr>
              <a:endParaRPr lang="en-GB" altLang="en-US" sz="1200" dirty="0"/>
            </a:p>
          </p:txBody>
        </p:sp>
      </p:grpSp>
      <p:sp>
        <p:nvSpPr>
          <p:cNvPr id="14" name="Text Box 75">
            <a:extLst>
              <a:ext uri="{FF2B5EF4-FFF2-40B4-BE49-F238E27FC236}">
                <a16:creationId xmlns:a16="http://schemas.microsoft.com/office/drawing/2014/main" id="{FEEC574C-1F85-4262-02FD-0C22141E38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02055" y="3091947"/>
            <a:ext cx="267164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71450" indent="-1714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altLang="en-US" sz="1200" dirty="0"/>
              <a:t>AC control option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endParaRPr lang="en-GB" altLang="en-US" sz="1200" dirty="0"/>
          </a:p>
        </p:txBody>
      </p:sp>
      <p:pic>
        <p:nvPicPr>
          <p:cNvPr id="2050" name="Picture 2" descr="DC60 Series DC60S3 | Sensata Technologies">
            <a:extLst>
              <a:ext uri="{FF2B5EF4-FFF2-40B4-BE49-F238E27FC236}">
                <a16:creationId xmlns:a16="http://schemas.microsoft.com/office/drawing/2014/main" id="{F893DF0C-DA0F-9554-40D6-CFEB1AFC4E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530" b="93088" l="9908" r="89862">
                        <a14:foregroundMark x1="72350" y1="5760" x2="72350" y2="5760"/>
                        <a14:foregroundMark x1="25806" y1="93088" x2="25806" y2="930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608" y="3005804"/>
            <a:ext cx="1682130" cy="1682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B605FA3B-D6B3-5910-224A-B314A97A11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AFE"/>
              </a:clrFrom>
              <a:clrTo>
                <a:srgbClr val="FFFA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6139" y="2014013"/>
            <a:ext cx="1680366" cy="3248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 descr="Image result for sensata">
            <a:extLst>
              <a:ext uri="{FF2B5EF4-FFF2-40B4-BE49-F238E27FC236}">
                <a16:creationId xmlns:a16="http://schemas.microsoft.com/office/drawing/2014/main" id="{29354071-FB7B-A424-90AE-0A3DE21D1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690" b="28929"/>
          <a:stretch>
            <a:fillRect/>
          </a:stretch>
        </p:blipFill>
        <p:spPr bwMode="auto">
          <a:xfrm>
            <a:off x="10503119" y="1302591"/>
            <a:ext cx="1253386" cy="74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DB0540F-4942-E724-46DF-7D6D25C47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4400" y="1080000"/>
            <a:ext cx="9323388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Main competitors</a:t>
            </a:r>
            <a:endParaRPr lang="it-IT" altLang="en-US" b="1" dirty="0"/>
          </a:p>
        </p:txBody>
      </p:sp>
    </p:spTree>
    <p:extLst>
      <p:ext uri="{BB962C8B-B14F-4D97-AF65-F5344CB8AC3E}">
        <p14:creationId xmlns:p14="http://schemas.microsoft.com/office/powerpoint/2010/main" val="972938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>
            <a:extLst>
              <a:ext uri="{FF2B5EF4-FFF2-40B4-BE49-F238E27FC236}">
                <a16:creationId xmlns:a16="http://schemas.microsoft.com/office/drawing/2014/main" id="{58A0C61A-2C60-2E22-EDF1-3F05F6C6069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54139" y="74613"/>
            <a:ext cx="1538287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it-IT" altLang="en-US" sz="2000" b="1">
                <a:solidFill>
                  <a:schemeClr val="bg1"/>
                </a:solidFill>
              </a:rPr>
              <a:t>The Market</a:t>
            </a:r>
          </a:p>
        </p:txBody>
      </p:sp>
      <p:sp>
        <p:nvSpPr>
          <p:cNvPr id="39941" name="Text Box 2">
            <a:extLst>
              <a:ext uri="{FF2B5EF4-FFF2-40B4-BE49-F238E27FC236}">
                <a16:creationId xmlns:a16="http://schemas.microsoft.com/office/drawing/2014/main" id="{EA1998D7-3D40-4F83-7022-336B340FE2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8981" y="1643064"/>
            <a:ext cx="4037012" cy="2893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it-IT" altLang="en-US" b="1" dirty="0"/>
              <a:t>Updated Product Datasheet</a:t>
            </a:r>
          </a:p>
          <a:p>
            <a:pPr eaLnBrk="1" hangingPunct="1">
              <a:defRPr/>
            </a:pPr>
            <a:endParaRPr lang="it-IT" altLang="en-US" dirty="0"/>
          </a:p>
          <a:p>
            <a:pPr eaLnBrk="1" hangingPunct="1">
              <a:defRPr/>
            </a:pPr>
            <a:r>
              <a:rPr lang="it-IT" altLang="en-US" sz="1600" dirty="0"/>
              <a:t>Available in: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Chinese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Danish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English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French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German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Italian </a:t>
            </a:r>
          </a:p>
          <a:p>
            <a:pPr lvl="1" eaLnBrk="1" hangingPunct="1">
              <a:buFont typeface="Wingdings" panose="05000000000000000000" pitchFamily="2" charset="2"/>
              <a:buChar char="ü"/>
              <a:defRPr/>
            </a:pPr>
            <a:r>
              <a:rPr lang="it-IT" altLang="en-US" sz="1600" dirty="0"/>
              <a:t> Spanish</a:t>
            </a:r>
          </a:p>
          <a:p>
            <a:pPr marL="457200" lvl="1" indent="0">
              <a:defRPr/>
            </a:pPr>
            <a:endParaRPr lang="it-IT" altLang="en-US" dirty="0"/>
          </a:p>
        </p:txBody>
      </p:sp>
      <p:pic>
        <p:nvPicPr>
          <p:cNvPr id="34822" name="Picture 1">
            <a:extLst>
              <a:ext uri="{FF2B5EF4-FFF2-40B4-BE49-F238E27FC236}">
                <a16:creationId xmlns:a16="http://schemas.microsoft.com/office/drawing/2014/main" id="{1078754C-77B2-7168-FA55-5ADE672A30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70273" y="1413879"/>
            <a:ext cx="3062746" cy="4424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4B02A2B7-5344-4069-545C-905549F91E43}"/>
              </a:ext>
            </a:extLst>
          </p:cNvPr>
          <p:cNvSpPr txBox="1">
            <a:spLocks/>
          </p:cNvSpPr>
          <p:nvPr/>
        </p:nvSpPr>
        <p:spPr>
          <a:xfrm>
            <a:off x="373062" y="331897"/>
            <a:ext cx="10980738" cy="49974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The market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974179BA-B31F-EE6B-68D5-B711B9EC0E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62" y="1043250"/>
            <a:ext cx="101520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GB" altLang="en-US" b="1" dirty="0"/>
              <a:t>Marketing tools</a:t>
            </a:r>
            <a:endParaRPr lang="it-IT" alt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5416876072FF24299BEFF10243FB41A" ma:contentTypeVersion="14" ma:contentTypeDescription="Create a new document." ma:contentTypeScope="" ma:versionID="97186ff0108aec6e372129de1d3a010e">
  <xsd:schema xmlns:xsd="http://www.w3.org/2001/XMLSchema" xmlns:xs="http://www.w3.org/2001/XMLSchema" xmlns:p="http://schemas.microsoft.com/office/2006/metadata/properties" xmlns:ns2="c946058c-6404-46c6-80f9-cc9bc47a191c" xmlns:ns3="3c5ac03e-77d9-4eeb-ab4b-70dc9038ef2a" targetNamespace="http://schemas.microsoft.com/office/2006/metadata/properties" ma:root="true" ma:fieldsID="4d011f58575872e11205e18a513b66b5" ns2:_="" ns3:_="">
    <xsd:import namespace="c946058c-6404-46c6-80f9-cc9bc47a191c"/>
    <xsd:import namespace="3c5ac03e-77d9-4eeb-ab4b-70dc9038ef2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46058c-6404-46c6-80f9-cc9bc47a19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92b32b6a-837c-41a4-b3e1-50d397faefa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c5ac03e-77d9-4eeb-ab4b-70dc9038ef2a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e4a7e2f-f60a-4ad3-a39f-2b716e6ea396}" ma:internalName="TaxCatchAll" ma:showField="CatchAllData" ma:web="3c5ac03e-77d9-4eeb-ab4b-70dc9038ef2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686BCD-3908-49A6-AC46-6384F91D118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6015153-4EE9-4C49-83CE-D3BC8B1623A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46058c-6404-46c6-80f9-cc9bc47a191c"/>
    <ds:schemaRef ds:uri="3c5ac03e-77d9-4eeb-ab4b-70dc9038ef2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1296</TotalTime>
  <Words>646</Words>
  <Application>Microsoft Office PowerPoint</Application>
  <PresentationFormat>Widescreen</PresentationFormat>
  <Paragraphs>167</Paragraphs>
  <Slides>11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9" baseType="lpstr">
      <vt:lpstr>Arial</vt:lpstr>
      <vt:lpstr>Arial Black</vt:lpstr>
      <vt:lpstr>Calibri</vt:lpstr>
      <vt:lpstr>Futura Bk BT</vt:lpstr>
      <vt:lpstr>Symbol</vt:lpstr>
      <vt:lpstr>Times New Roman</vt:lpstr>
      <vt:lpstr>Wingdings</vt:lpstr>
      <vt:lpstr>Tema di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Viviana Sandon</dc:creator>
  <cp:lastModifiedBy>Jon Bach</cp:lastModifiedBy>
  <cp:revision>41</cp:revision>
  <cp:lastPrinted>2022-06-30T07:54:25Z</cp:lastPrinted>
  <dcterms:created xsi:type="dcterms:W3CDTF">2022-06-29T15:00:20Z</dcterms:created>
  <dcterms:modified xsi:type="dcterms:W3CDTF">2024-02-02T19:13:48Z</dcterms:modified>
</cp:coreProperties>
</file>